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FED1887-FAB6-4EDA-85B9-8C32D1A3FF43}">
  <a:tblStyle styleId="{8FED1887-FAB6-4EDA-85B9-8C32D1A3FF43}" styleName="Table_0">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61723A3E-A57F-41D6-9591-FE50882E3141}" styleName="Table_1">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17B74356-7C36-4F91-B4DF-0FFF337E682C}" styleName="Table_2">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9D23F60A-031E-47CD-820F-BB9D225AA487}" styleName="Table_3">
    <a:wholeTbl>
      <a:tcTxStyle b="off" i="off">
        <a:font>
          <a:latin typeface="Calibri"/>
          <a:ea typeface="Calibri"/>
          <a:cs typeface="Calibri"/>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3" d="100"/>
          <a:sy n="73" d="100"/>
        </p:scale>
        <p:origin x="-1068" y="-84"/>
      </p:cViewPr>
      <p:guideLst>
        <p:guide orient="horz" pos="2160"/>
        <p:guide pos="2880"/>
      </p:guideLst>
    </p:cSldViewPr>
  </p:slideViewPr>
  <p:notesTextViewPr>
    <p:cViewPr>
      <p:scale>
        <a:sx n="1" d="1"/>
        <a:sy n="1" d="1"/>
      </p:scale>
      <p:origin x="0" y="0"/>
    </p:cViewPr>
  </p:notesTextViewPr>
  <p:sorterViewPr>
    <p:cViewPr>
      <p:scale>
        <a:sx n="100" d="100"/>
        <a:sy n="100" d="100"/>
      </p:scale>
      <p:origin x="0" y="56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38197184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26" name="Shape 12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Explanatory notes are not ‘normative’</a:t>
            </a:r>
          </a:p>
        </p:txBody>
      </p:sp>
      <p:sp>
        <p:nvSpPr>
          <p:cNvPr id="242" name="Shape 2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a:t>LJ to do.</a:t>
            </a:r>
          </a:p>
        </p:txBody>
      </p:sp>
      <p:sp>
        <p:nvSpPr>
          <p:cNvPr id="329" name="Shape 3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4" name="Shape 3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45" name="Shape 345"/>
          <p:cNvSpPr txBox="1">
            <a:spLocks noGrp="1"/>
          </p:cNvSpPr>
          <p:nvPr>
            <p:ph type="sldNum" idx="12"/>
          </p:nvPr>
        </p:nvSpPr>
        <p:spPr>
          <a:xfrm>
            <a:off x="3884612" y="8685213"/>
            <a:ext cx="2971799" cy="457200"/>
          </a:xfrm>
          <a:prstGeom prst="rect">
            <a:avLst/>
          </a:prstGeom>
        </p:spPr>
        <p:txBody>
          <a:bodyPr lIns="91425" tIns="91425" rIns="91425" bIns="91425" anchor="b" anchorCtr="0">
            <a:noAutofit/>
          </a:bodyPr>
          <a:lstStyle/>
          <a:p>
            <a:pPr lvl="0" rtl="0">
              <a:spcBef>
                <a:spcPts val="0"/>
              </a:spcBef>
              <a:buClr>
                <a:srgbClr val="000000"/>
              </a:buClr>
              <a:buFont typeface="Arial"/>
              <a:buNone/>
            </a:pPr>
            <a:endParaRPr/>
          </a:p>
          <a:p>
            <a:pPr lvl="1" rtl="0">
              <a:spcBef>
                <a:spcPts val="0"/>
              </a:spcBef>
              <a:buClr>
                <a:srgbClr val="000000"/>
              </a:buClr>
              <a:buFont typeface="Arial"/>
              <a:buNone/>
            </a:pPr>
            <a:endParaRPr/>
          </a:p>
          <a:p>
            <a:pPr lvl="2" rtl="0">
              <a:spcBef>
                <a:spcPts val="0"/>
              </a:spcBef>
              <a:buClr>
                <a:srgbClr val="000000"/>
              </a:buClr>
              <a:buFont typeface="Arial"/>
              <a:buNone/>
            </a:pPr>
            <a:endParaRPr/>
          </a:p>
          <a:p>
            <a:pPr lvl="3" rtl="0">
              <a:spcBef>
                <a:spcPts val="0"/>
              </a:spcBef>
              <a:buClr>
                <a:srgbClr val="000000"/>
              </a:buClr>
              <a:buFont typeface="Arial"/>
              <a:buNone/>
            </a:pPr>
            <a:endParaRPr/>
          </a:p>
          <a:p>
            <a:pPr lvl="4" rtl="0">
              <a:spcBef>
                <a:spcPts val="0"/>
              </a:spcBef>
              <a:buClr>
                <a:srgbClr val="000000"/>
              </a:buClr>
              <a:buFont typeface="Arial"/>
              <a:buNone/>
            </a:pPr>
            <a:endParaRPr/>
          </a:p>
          <a:p>
            <a:pPr lvl="5" rtl="0">
              <a:spcBef>
                <a:spcPts val="0"/>
              </a:spcBef>
              <a:buClr>
                <a:srgbClr val="000000"/>
              </a:buClr>
              <a:buFont typeface="Arial"/>
              <a:buNone/>
            </a:pPr>
            <a:endParaRPr/>
          </a:p>
          <a:p>
            <a:pPr lvl="6" rtl="0">
              <a:spcBef>
                <a:spcPts val="0"/>
              </a:spcBef>
              <a:buClr>
                <a:srgbClr val="000000"/>
              </a:buClr>
              <a:buFont typeface="Arial"/>
              <a:buNone/>
            </a:pPr>
            <a:endParaRPr/>
          </a:p>
          <a:p>
            <a:pPr lvl="7" rtl="0">
              <a:spcBef>
                <a:spcPts val="0"/>
              </a:spcBef>
              <a:buClr>
                <a:srgbClr val="000000"/>
              </a:buClr>
              <a:buFont typeface="Arial"/>
              <a:buNone/>
            </a:pPr>
            <a:endParaRPr/>
          </a:p>
          <a:p>
            <a:pPr lvl="8">
              <a:spcBef>
                <a:spcPts val="0"/>
              </a:spcBef>
              <a:buClr>
                <a:srgbClr val="000000"/>
              </a:buClr>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a:t>LJ to do.</a:t>
            </a: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53" name="Shape 353"/>
          <p:cNvSpPr txBox="1">
            <a:spLocks noGrp="1"/>
          </p:cNvSpPr>
          <p:nvPr>
            <p:ph type="sldNum" idx="12"/>
          </p:nvPr>
        </p:nvSpPr>
        <p:spPr>
          <a:xfrm>
            <a:off x="3884612" y="8685213"/>
            <a:ext cx="2971799" cy="457200"/>
          </a:xfrm>
          <a:prstGeom prst="rect">
            <a:avLst/>
          </a:prstGeom>
        </p:spPr>
        <p:txBody>
          <a:bodyPr lIns="91425" tIns="91425" rIns="91425" bIns="91425" anchor="b" anchorCtr="0">
            <a:noAutofit/>
          </a:bodyPr>
          <a:lstStyle/>
          <a:p>
            <a:pPr lvl="0" rtl="0">
              <a:spcBef>
                <a:spcPts val="0"/>
              </a:spcBef>
              <a:buClr>
                <a:srgbClr val="000000"/>
              </a:buClr>
              <a:buFont typeface="Arial"/>
              <a:buNone/>
            </a:pPr>
            <a:endParaRPr/>
          </a:p>
          <a:p>
            <a:pPr lvl="1" rtl="0">
              <a:spcBef>
                <a:spcPts val="0"/>
              </a:spcBef>
              <a:buClr>
                <a:srgbClr val="000000"/>
              </a:buClr>
              <a:buFont typeface="Arial"/>
              <a:buNone/>
            </a:pPr>
            <a:endParaRPr/>
          </a:p>
          <a:p>
            <a:pPr lvl="2" rtl="0">
              <a:spcBef>
                <a:spcPts val="0"/>
              </a:spcBef>
              <a:buClr>
                <a:srgbClr val="000000"/>
              </a:buClr>
              <a:buFont typeface="Arial"/>
              <a:buNone/>
            </a:pPr>
            <a:endParaRPr/>
          </a:p>
          <a:p>
            <a:pPr lvl="3" rtl="0">
              <a:spcBef>
                <a:spcPts val="0"/>
              </a:spcBef>
              <a:buClr>
                <a:srgbClr val="000000"/>
              </a:buClr>
              <a:buFont typeface="Arial"/>
              <a:buNone/>
            </a:pPr>
            <a:endParaRPr/>
          </a:p>
          <a:p>
            <a:pPr lvl="4" rtl="0">
              <a:spcBef>
                <a:spcPts val="0"/>
              </a:spcBef>
              <a:buClr>
                <a:srgbClr val="000000"/>
              </a:buClr>
              <a:buFont typeface="Arial"/>
              <a:buNone/>
            </a:pPr>
            <a:endParaRPr/>
          </a:p>
          <a:p>
            <a:pPr lvl="5" rtl="0">
              <a:spcBef>
                <a:spcPts val="0"/>
              </a:spcBef>
              <a:buClr>
                <a:srgbClr val="000000"/>
              </a:buClr>
              <a:buFont typeface="Arial"/>
              <a:buNone/>
            </a:pPr>
            <a:endParaRPr/>
          </a:p>
          <a:p>
            <a:pPr lvl="6" rtl="0">
              <a:spcBef>
                <a:spcPts val="0"/>
              </a:spcBef>
              <a:buClr>
                <a:srgbClr val="000000"/>
              </a:buClr>
              <a:buFont typeface="Arial"/>
              <a:buNone/>
            </a:pPr>
            <a:endParaRPr/>
          </a:p>
          <a:p>
            <a:pPr lvl="7" rtl="0">
              <a:spcBef>
                <a:spcPts val="0"/>
              </a:spcBef>
              <a:buClr>
                <a:srgbClr val="000000"/>
              </a:buClr>
              <a:buFont typeface="Arial"/>
              <a:buNone/>
            </a:pPr>
            <a:endParaRPr/>
          </a:p>
          <a:p>
            <a:pPr lvl="8">
              <a:spcBef>
                <a:spcPts val="0"/>
              </a:spcBef>
              <a:buClr>
                <a:srgbClr val="000000"/>
              </a:buClr>
              <a:buFont typeface="Arial"/>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0" name="Shape 3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61" name="Shape 361"/>
          <p:cNvSpPr txBox="1">
            <a:spLocks noGrp="1"/>
          </p:cNvSpPr>
          <p:nvPr>
            <p:ph type="sldNum" idx="12"/>
          </p:nvPr>
        </p:nvSpPr>
        <p:spPr>
          <a:xfrm>
            <a:off x="3884612" y="8685213"/>
            <a:ext cx="2971799" cy="457200"/>
          </a:xfrm>
          <a:prstGeom prst="rect">
            <a:avLst/>
          </a:prstGeom>
        </p:spPr>
        <p:txBody>
          <a:bodyPr lIns="91425" tIns="91425" rIns="91425" bIns="91425" anchor="b" anchorCtr="0">
            <a:noAutofit/>
          </a:bodyPr>
          <a:lstStyle/>
          <a:p>
            <a:pPr lvl="0" rtl="0">
              <a:spcBef>
                <a:spcPts val="0"/>
              </a:spcBef>
              <a:buClr>
                <a:srgbClr val="000000"/>
              </a:buClr>
              <a:buFont typeface="Arial"/>
              <a:buNone/>
            </a:pPr>
            <a:endParaRPr/>
          </a:p>
          <a:p>
            <a:pPr lvl="1" rtl="0">
              <a:spcBef>
                <a:spcPts val="0"/>
              </a:spcBef>
              <a:buClr>
                <a:srgbClr val="000000"/>
              </a:buClr>
              <a:buFont typeface="Arial"/>
              <a:buNone/>
            </a:pPr>
            <a:endParaRPr/>
          </a:p>
          <a:p>
            <a:pPr lvl="2" rtl="0">
              <a:spcBef>
                <a:spcPts val="0"/>
              </a:spcBef>
              <a:buClr>
                <a:srgbClr val="000000"/>
              </a:buClr>
              <a:buFont typeface="Arial"/>
              <a:buNone/>
            </a:pPr>
            <a:endParaRPr/>
          </a:p>
          <a:p>
            <a:pPr lvl="3" rtl="0">
              <a:spcBef>
                <a:spcPts val="0"/>
              </a:spcBef>
              <a:buClr>
                <a:srgbClr val="000000"/>
              </a:buClr>
              <a:buFont typeface="Arial"/>
              <a:buNone/>
            </a:pPr>
            <a:endParaRPr/>
          </a:p>
          <a:p>
            <a:pPr lvl="4" rtl="0">
              <a:spcBef>
                <a:spcPts val="0"/>
              </a:spcBef>
              <a:buClr>
                <a:srgbClr val="000000"/>
              </a:buClr>
              <a:buFont typeface="Arial"/>
              <a:buNone/>
            </a:pPr>
            <a:endParaRPr/>
          </a:p>
          <a:p>
            <a:pPr lvl="5" rtl="0">
              <a:spcBef>
                <a:spcPts val="0"/>
              </a:spcBef>
              <a:buClr>
                <a:srgbClr val="000000"/>
              </a:buClr>
              <a:buFont typeface="Arial"/>
              <a:buNone/>
            </a:pPr>
            <a:endParaRPr/>
          </a:p>
          <a:p>
            <a:pPr lvl="6" rtl="0">
              <a:spcBef>
                <a:spcPts val="0"/>
              </a:spcBef>
              <a:buClr>
                <a:srgbClr val="000000"/>
              </a:buClr>
              <a:buFont typeface="Arial"/>
              <a:buNone/>
            </a:pPr>
            <a:endParaRPr/>
          </a:p>
          <a:p>
            <a:pPr lvl="7" rtl="0">
              <a:spcBef>
                <a:spcPts val="0"/>
              </a:spcBef>
              <a:buClr>
                <a:srgbClr val="000000"/>
              </a:buClr>
              <a:buFont typeface="Arial"/>
              <a:buNone/>
            </a:pPr>
            <a:endParaRPr/>
          </a:p>
          <a:p>
            <a:pPr lvl="8">
              <a:spcBef>
                <a:spcPts val="0"/>
              </a:spcBef>
              <a:buClr>
                <a:srgbClr val="000000"/>
              </a:buClr>
              <a:buFont typeface="Arial"/>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a:t>Customary rights-rights acquired by custom.</a:t>
            </a:r>
          </a:p>
        </p:txBody>
      </p:sp>
      <p:sp>
        <p:nvSpPr>
          <p:cNvPr id="369" name="Shape 3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77" name="Shape 3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85" name="Shape 3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01" name="Shape 4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7" name="Shape 4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08" name="Shape 408"/>
          <p:cNvSpPr txBox="1">
            <a:spLocks noGrp="1"/>
          </p:cNvSpPr>
          <p:nvPr>
            <p:ph type="sldNum" idx="12"/>
          </p:nvPr>
        </p:nvSpPr>
        <p:spPr>
          <a:xfrm>
            <a:off x="3884612" y="8685213"/>
            <a:ext cx="2971799" cy="457200"/>
          </a:xfrm>
          <a:prstGeom prst="rect">
            <a:avLst/>
          </a:prstGeom>
        </p:spPr>
        <p:txBody>
          <a:bodyPr lIns="91425" tIns="91425" rIns="91425" bIns="91425" anchor="b" anchorCtr="0">
            <a:noAutofit/>
          </a:bodyPr>
          <a:lstStyle/>
          <a:p>
            <a:pPr lvl="0" rtl="0">
              <a:spcBef>
                <a:spcPts val="0"/>
              </a:spcBef>
              <a:buClr>
                <a:srgbClr val="000000"/>
              </a:buClr>
              <a:buFont typeface="Arial"/>
              <a:buNone/>
            </a:pPr>
            <a:endParaRPr/>
          </a:p>
          <a:p>
            <a:pPr lvl="1" rtl="0">
              <a:spcBef>
                <a:spcPts val="0"/>
              </a:spcBef>
              <a:buClr>
                <a:srgbClr val="000000"/>
              </a:buClr>
              <a:buFont typeface="Arial"/>
              <a:buNone/>
            </a:pPr>
            <a:endParaRPr/>
          </a:p>
          <a:p>
            <a:pPr lvl="2" rtl="0">
              <a:spcBef>
                <a:spcPts val="0"/>
              </a:spcBef>
              <a:buClr>
                <a:srgbClr val="000000"/>
              </a:buClr>
              <a:buFont typeface="Arial"/>
              <a:buNone/>
            </a:pPr>
            <a:endParaRPr/>
          </a:p>
          <a:p>
            <a:pPr lvl="3" rtl="0">
              <a:spcBef>
                <a:spcPts val="0"/>
              </a:spcBef>
              <a:buClr>
                <a:srgbClr val="000000"/>
              </a:buClr>
              <a:buFont typeface="Arial"/>
              <a:buNone/>
            </a:pPr>
            <a:endParaRPr/>
          </a:p>
          <a:p>
            <a:pPr lvl="4" rtl="0">
              <a:spcBef>
                <a:spcPts val="0"/>
              </a:spcBef>
              <a:buClr>
                <a:srgbClr val="000000"/>
              </a:buClr>
              <a:buFont typeface="Arial"/>
              <a:buNone/>
            </a:pPr>
            <a:endParaRPr/>
          </a:p>
          <a:p>
            <a:pPr lvl="5" rtl="0">
              <a:spcBef>
                <a:spcPts val="0"/>
              </a:spcBef>
              <a:buClr>
                <a:srgbClr val="000000"/>
              </a:buClr>
              <a:buFont typeface="Arial"/>
              <a:buNone/>
            </a:pPr>
            <a:endParaRPr/>
          </a:p>
          <a:p>
            <a:pPr lvl="6" rtl="0">
              <a:spcBef>
                <a:spcPts val="0"/>
              </a:spcBef>
              <a:buClr>
                <a:srgbClr val="000000"/>
              </a:buClr>
              <a:buFont typeface="Arial"/>
              <a:buNone/>
            </a:pPr>
            <a:endParaRPr/>
          </a:p>
          <a:p>
            <a:pPr lvl="7" rtl="0">
              <a:spcBef>
                <a:spcPts val="0"/>
              </a:spcBef>
              <a:buClr>
                <a:srgbClr val="000000"/>
              </a:buClr>
              <a:buFont typeface="Arial"/>
              <a:buNone/>
            </a:pPr>
            <a:endParaRPr/>
          </a:p>
          <a:p>
            <a:pPr lvl="8">
              <a:spcBef>
                <a:spcPts val="0"/>
              </a:spcBef>
              <a:buClr>
                <a:srgbClr val="000000"/>
              </a:buClr>
              <a:buFont typeface="Arial"/>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5" name="Shape 41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16" name="Shape 41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Shape 4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24" name="Shape 4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32" name="Shape 4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40" name="Shape 4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48" name="Shape 4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56" name="Shape 4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Shape 4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64" name="Shape 4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72" name="Shape 4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Shape 4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80" name="Shape 4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Shape 4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88" name="Shape 4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Shape 4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496" name="Shape 4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504" name="Shape 5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a:t>LJ to do.</a:t>
            </a: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2" name="Shape 172"/>
          <p:cNvSpPr txBox="1">
            <a:spLocks noGrp="1"/>
          </p:cNvSpPr>
          <p:nvPr>
            <p:ph type="sldNum" idx="12"/>
          </p:nvPr>
        </p:nvSpPr>
        <p:spPr>
          <a:xfrm>
            <a:off x="3884612" y="8685213"/>
            <a:ext cx="2971799" cy="457200"/>
          </a:xfrm>
          <a:prstGeom prst="rect">
            <a:avLst/>
          </a:prstGeom>
        </p:spPr>
        <p:txBody>
          <a:bodyPr lIns="91425" tIns="91425" rIns="91425" bIns="91425" anchor="b" anchorCtr="0">
            <a:noAutofit/>
          </a:bodyPr>
          <a:lstStyle/>
          <a:p>
            <a:pPr lvl="0" rtl="0">
              <a:spcBef>
                <a:spcPts val="0"/>
              </a:spcBef>
              <a:buClr>
                <a:srgbClr val="000000"/>
              </a:buClr>
              <a:buFont typeface="Arial"/>
              <a:buNone/>
            </a:pPr>
            <a:endParaRPr/>
          </a:p>
          <a:p>
            <a:pPr lvl="1" rtl="0">
              <a:spcBef>
                <a:spcPts val="0"/>
              </a:spcBef>
              <a:buClr>
                <a:srgbClr val="000000"/>
              </a:buClr>
              <a:buFont typeface="Arial"/>
              <a:buNone/>
            </a:pPr>
            <a:endParaRPr/>
          </a:p>
          <a:p>
            <a:pPr lvl="2" rtl="0">
              <a:spcBef>
                <a:spcPts val="0"/>
              </a:spcBef>
              <a:buClr>
                <a:srgbClr val="000000"/>
              </a:buClr>
              <a:buFont typeface="Arial"/>
              <a:buNone/>
            </a:pPr>
            <a:endParaRPr/>
          </a:p>
          <a:p>
            <a:pPr lvl="3" rtl="0">
              <a:spcBef>
                <a:spcPts val="0"/>
              </a:spcBef>
              <a:buClr>
                <a:srgbClr val="000000"/>
              </a:buClr>
              <a:buFont typeface="Arial"/>
              <a:buNone/>
            </a:pPr>
            <a:endParaRPr/>
          </a:p>
          <a:p>
            <a:pPr lvl="4" rtl="0">
              <a:spcBef>
                <a:spcPts val="0"/>
              </a:spcBef>
              <a:buClr>
                <a:srgbClr val="000000"/>
              </a:buClr>
              <a:buFont typeface="Arial"/>
              <a:buNone/>
            </a:pPr>
            <a:endParaRPr/>
          </a:p>
          <a:p>
            <a:pPr lvl="5" rtl="0">
              <a:spcBef>
                <a:spcPts val="0"/>
              </a:spcBef>
              <a:buClr>
                <a:srgbClr val="000000"/>
              </a:buClr>
              <a:buFont typeface="Arial"/>
              <a:buNone/>
            </a:pPr>
            <a:endParaRPr/>
          </a:p>
          <a:p>
            <a:pPr lvl="6" rtl="0">
              <a:spcBef>
                <a:spcPts val="0"/>
              </a:spcBef>
              <a:buClr>
                <a:srgbClr val="000000"/>
              </a:buClr>
              <a:buFont typeface="Arial"/>
              <a:buNone/>
            </a:pPr>
            <a:endParaRPr/>
          </a:p>
          <a:p>
            <a:pPr lvl="7" rtl="0">
              <a:spcBef>
                <a:spcPts val="0"/>
              </a:spcBef>
              <a:buClr>
                <a:srgbClr val="000000"/>
              </a:buClr>
              <a:buFont typeface="Arial"/>
              <a:buNone/>
            </a:pPr>
            <a:endParaRPr/>
          </a:p>
          <a:p>
            <a:pPr lvl="8">
              <a:spcBef>
                <a:spcPts val="0"/>
              </a:spcBef>
              <a:buClr>
                <a:srgbClr val="000000"/>
              </a:buClr>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9"/>
        <p:cNvGrpSpPr/>
        <p:nvPr/>
      </p:nvGrpSpPr>
      <p:grpSpPr>
        <a:xfrm>
          <a:off x="0" y="0"/>
          <a:ext cx="0" cy="0"/>
          <a:chOff x="0" y="0"/>
          <a:chExt cx="0" cy="0"/>
        </a:xfrm>
      </p:grpSpPr>
      <p:grpSp>
        <p:nvGrpSpPr>
          <p:cNvPr id="30" name="Shape 30"/>
          <p:cNvGrpSpPr/>
          <p:nvPr/>
        </p:nvGrpSpPr>
        <p:grpSpPr>
          <a:xfrm rot="10800000" flipH="1">
            <a:off x="0" y="-256"/>
            <a:ext cx="9162288" cy="4114897"/>
            <a:chOff x="-7937" y="4255637"/>
            <a:chExt cx="9144000" cy="2606675"/>
          </a:xfrm>
        </p:grpSpPr>
        <p:sp>
          <p:nvSpPr>
            <p:cNvPr id="31" name="Shape 31"/>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45" name="Shape 45"/>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2" name="Shape 52"/>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3" name="Shape 53"/>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7" name="Shape 57"/>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8" name="Shape 58"/>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9" name="Shape 59"/>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60" name="Shape 60"/>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61" name="Shape 61"/>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62" name="Shape 62"/>
          <p:cNvSpPr txBox="1">
            <a:spLocks noGrp="1"/>
          </p:cNvSpPr>
          <p:nvPr>
            <p:ph type="ctrTitle"/>
          </p:nvPr>
        </p:nvSpPr>
        <p:spPr>
          <a:xfrm>
            <a:off x="685800" y="2319514"/>
            <a:ext cx="7772400" cy="1650599"/>
          </a:xfrm>
          <a:prstGeom prst="rect">
            <a:avLst/>
          </a:prstGeom>
        </p:spPr>
        <p:txBody>
          <a:bodyPr lIns="91425" tIns="91425" rIns="91425" bIns="91425" anchor="b" anchorCtr="0"/>
          <a:lstStyle>
            <a:lvl1pPr algn="ctr" rtl="0">
              <a:spcBef>
                <a:spcPts val="0"/>
              </a:spcBef>
              <a:buClr>
                <a:schemeClr val="lt2"/>
              </a:buClr>
              <a:defRPr>
                <a:solidFill>
                  <a:schemeClr val="lt2"/>
                </a:solidFill>
              </a:defRPr>
            </a:lvl1pPr>
            <a:lvl2pPr algn="ctr" rtl="0">
              <a:spcBef>
                <a:spcPts val="0"/>
              </a:spcBef>
              <a:buClr>
                <a:schemeClr val="lt2"/>
              </a:buClr>
              <a:defRPr>
                <a:solidFill>
                  <a:schemeClr val="lt2"/>
                </a:solidFill>
              </a:defRPr>
            </a:lvl2pPr>
            <a:lvl3pPr algn="ctr" rtl="0">
              <a:spcBef>
                <a:spcPts val="0"/>
              </a:spcBef>
              <a:buClr>
                <a:schemeClr val="lt2"/>
              </a:buClr>
              <a:defRPr>
                <a:solidFill>
                  <a:schemeClr val="lt2"/>
                </a:solidFill>
              </a:defRPr>
            </a:lvl3pPr>
            <a:lvl4pPr algn="ctr" rtl="0">
              <a:spcBef>
                <a:spcPts val="0"/>
              </a:spcBef>
              <a:buClr>
                <a:schemeClr val="lt2"/>
              </a:buClr>
              <a:defRPr>
                <a:solidFill>
                  <a:schemeClr val="lt2"/>
                </a:solidFill>
              </a:defRPr>
            </a:lvl4pPr>
            <a:lvl5pPr algn="ctr" rtl="0">
              <a:spcBef>
                <a:spcPts val="0"/>
              </a:spcBef>
              <a:buClr>
                <a:schemeClr val="lt2"/>
              </a:buClr>
              <a:defRPr>
                <a:solidFill>
                  <a:schemeClr val="lt2"/>
                </a:solidFill>
              </a:defRPr>
            </a:lvl5pPr>
            <a:lvl6pPr algn="ctr" rtl="0">
              <a:spcBef>
                <a:spcPts val="0"/>
              </a:spcBef>
              <a:buClr>
                <a:schemeClr val="lt2"/>
              </a:buClr>
              <a:defRPr>
                <a:solidFill>
                  <a:schemeClr val="lt2"/>
                </a:solidFill>
              </a:defRPr>
            </a:lvl6pPr>
            <a:lvl7pPr algn="ctr" rtl="0">
              <a:spcBef>
                <a:spcPts val="0"/>
              </a:spcBef>
              <a:buClr>
                <a:schemeClr val="lt2"/>
              </a:buClr>
              <a:defRPr>
                <a:solidFill>
                  <a:schemeClr val="lt2"/>
                </a:solidFill>
              </a:defRPr>
            </a:lvl7pPr>
            <a:lvl8pPr algn="ctr" rtl="0">
              <a:spcBef>
                <a:spcPts val="0"/>
              </a:spcBef>
              <a:buClr>
                <a:schemeClr val="lt2"/>
              </a:buClr>
              <a:defRPr>
                <a:solidFill>
                  <a:schemeClr val="lt2"/>
                </a:solidFill>
              </a:defRPr>
            </a:lvl8pPr>
            <a:lvl9pPr algn="ctr" rtl="0">
              <a:spcBef>
                <a:spcPts val="0"/>
              </a:spcBef>
              <a:buClr>
                <a:schemeClr val="lt2"/>
              </a:buClr>
              <a:defRPr>
                <a:solidFill>
                  <a:schemeClr val="lt2"/>
                </a:solidFill>
              </a:defRPr>
            </a:lvl9pPr>
          </a:lstStyle>
          <a:p>
            <a:endParaRPr/>
          </a:p>
        </p:txBody>
      </p:sp>
      <p:sp>
        <p:nvSpPr>
          <p:cNvPr id="63" name="Shape 63"/>
          <p:cNvSpPr txBox="1">
            <a:spLocks noGrp="1"/>
          </p:cNvSpPr>
          <p:nvPr>
            <p:ph type="subTitle" idx="1"/>
          </p:nvPr>
        </p:nvSpPr>
        <p:spPr>
          <a:xfrm>
            <a:off x="685800" y="4114800"/>
            <a:ext cx="7772400" cy="881999"/>
          </a:xfrm>
          <a:prstGeom prst="rect">
            <a:avLst/>
          </a:prstGeom>
        </p:spPr>
        <p:txBody>
          <a:bodyPr lIns="91425" tIns="91425" rIns="91425" bIns="91425" anchor="t" anchorCtr="0"/>
          <a:lstStyle>
            <a:lvl1pPr algn="ctr" rtl="0">
              <a:spcBef>
                <a:spcPts val="0"/>
              </a:spcBef>
              <a:buSzPct val="100000"/>
              <a:buNone/>
              <a:defRPr sz="2400" i="1"/>
            </a:lvl1pPr>
            <a:lvl2pPr algn="ctr" rtl="0">
              <a:spcBef>
                <a:spcPts val="0"/>
              </a:spcBef>
              <a:buNone/>
              <a:defRPr i="1"/>
            </a:lvl2pPr>
            <a:lvl3pPr algn="ctr" rtl="0">
              <a:spcBef>
                <a:spcPts val="0"/>
              </a:spcBef>
              <a:buNone/>
              <a:defRPr i="1"/>
            </a:lvl3pPr>
            <a:lvl4pPr algn="ctr" rtl="0">
              <a:spcBef>
                <a:spcPts val="0"/>
              </a:spcBef>
              <a:buSzPct val="100000"/>
              <a:buNone/>
              <a:defRPr sz="2400" i="1"/>
            </a:lvl4pPr>
            <a:lvl5pPr algn="ctr" rtl="0">
              <a:spcBef>
                <a:spcPts val="0"/>
              </a:spcBef>
              <a:buSzPct val="100000"/>
              <a:buNone/>
              <a:defRPr sz="2400" i="1"/>
            </a:lvl5pPr>
            <a:lvl6pPr algn="ctr" rtl="0">
              <a:spcBef>
                <a:spcPts val="0"/>
              </a:spcBef>
              <a:buSzPct val="100000"/>
              <a:buNone/>
              <a:defRPr sz="2400" i="1"/>
            </a:lvl6pPr>
            <a:lvl7pPr algn="ctr" rtl="0">
              <a:spcBef>
                <a:spcPts val="0"/>
              </a:spcBef>
              <a:buSzPct val="100000"/>
              <a:buNone/>
              <a:defRPr sz="2400" i="1"/>
            </a:lvl7pPr>
            <a:lvl8pPr algn="ctr" rtl="0">
              <a:spcBef>
                <a:spcPts val="0"/>
              </a:spcBef>
              <a:buSzPct val="100000"/>
              <a:buNone/>
              <a:defRPr sz="2400" i="1"/>
            </a:lvl8pPr>
            <a:lvl9pPr algn="ctr" rtl="0">
              <a:spcBef>
                <a:spcPts val="0"/>
              </a:spcBef>
              <a:buSzPct val="100000"/>
              <a:buNone/>
              <a:defRPr sz="2400" i="1"/>
            </a:lvl9pPr>
          </a:lstStyle>
          <a:p>
            <a:endParaRPr/>
          </a:p>
        </p:txBody>
      </p:sp>
      <p:sp>
        <p:nvSpPr>
          <p:cNvPr id="64" name="Shape 64"/>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7504"/>
            <a:ext cx="8229600" cy="13925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1"/>
          </p:nvPr>
        </p:nvSpPr>
        <p:spPr>
          <a:xfrm>
            <a:off x="457200" y="1730374"/>
            <a:ext cx="8229600" cy="48374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7504"/>
            <a:ext cx="8229600" cy="13925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a:off x="457200" y="1730374"/>
            <a:ext cx="4041600" cy="48374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txBox="1">
            <a:spLocks noGrp="1"/>
          </p:cNvSpPr>
          <p:nvPr>
            <p:ph type="body" idx="2"/>
          </p:nvPr>
        </p:nvSpPr>
        <p:spPr>
          <a:xfrm>
            <a:off x="4645148" y="1730374"/>
            <a:ext cx="4041600" cy="48374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7504"/>
            <a:ext cx="8229600" cy="13925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6" name="Shape 7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7"/>
        <p:cNvGrpSpPr/>
        <p:nvPr/>
      </p:nvGrpSpPr>
      <p:grpSpPr>
        <a:xfrm>
          <a:off x="0" y="0"/>
          <a:ext cx="0" cy="0"/>
          <a:chOff x="0" y="0"/>
          <a:chExt cx="0" cy="0"/>
        </a:xfrm>
      </p:grpSpPr>
      <p:grpSp>
        <p:nvGrpSpPr>
          <p:cNvPr id="78" name="Shape 78"/>
          <p:cNvGrpSpPr/>
          <p:nvPr/>
        </p:nvGrpSpPr>
        <p:grpSpPr>
          <a:xfrm>
            <a:off x="0" y="5442546"/>
            <a:ext cx="9162288" cy="1430803"/>
            <a:chOff x="-7937" y="4255637"/>
            <a:chExt cx="9144000" cy="2606675"/>
          </a:xfrm>
        </p:grpSpPr>
        <p:sp>
          <p:nvSpPr>
            <p:cNvPr id="79" name="Shape 79"/>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2" name="Shape 82"/>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3" name="Shape 83"/>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4" name="Shape 84"/>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5" name="Shape 85"/>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6" name="Shape 86"/>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7" name="Shape 87"/>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8" name="Shape 88"/>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0" name="Shape 90"/>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1" name="Shape 91"/>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92" name="Shape 92"/>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93" name="Shape 93"/>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4" name="Shape 94"/>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5" name="Shape 95"/>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6" name="Shape 96"/>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7" name="Shape 97"/>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0" name="Shape 100"/>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1" name="Shape 101"/>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2" name="Shape 102"/>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3" name="Shape 103"/>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4" name="Shape 104"/>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5" name="Shape 105"/>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6" name="Shape 106"/>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7" name="Shape 107"/>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8" name="Shape 108"/>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9" name="Shape 109"/>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110" name="Shape 110"/>
          <p:cNvSpPr txBox="1">
            <a:spLocks noGrp="1"/>
          </p:cNvSpPr>
          <p:nvPr>
            <p:ph type="body" idx="1"/>
          </p:nvPr>
        </p:nvSpPr>
        <p:spPr>
          <a:xfrm>
            <a:off x="457200" y="5662087"/>
            <a:ext cx="8229600" cy="905699"/>
          </a:xfrm>
          <a:prstGeom prst="rect">
            <a:avLst/>
          </a:prstGeom>
        </p:spPr>
        <p:txBody>
          <a:bodyPr lIns="91425" tIns="91425" rIns="91425" bIns="91425" anchor="t" anchorCtr="0"/>
          <a:lstStyle>
            <a:lvl1pPr algn="ctr" rtl="0">
              <a:spcBef>
                <a:spcPts val="0"/>
              </a:spcBef>
              <a:buClr>
                <a:schemeClr val="lt2"/>
              </a:buClr>
              <a:buSzPct val="100000"/>
              <a:buNone/>
              <a:defRPr sz="2400" i="1">
                <a:solidFill>
                  <a:schemeClr val="lt2"/>
                </a:solidFill>
              </a:defRPr>
            </a:lvl1pPr>
          </a:lstStyle>
          <a:p>
            <a:endParaRPr/>
          </a:p>
        </p:txBody>
      </p:sp>
      <p:sp>
        <p:nvSpPr>
          <p:cNvPr id="111" name="Shape 1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solidFill>
                  <a:schemeClr val="lt2"/>
                </a:solidFill>
              </a:defRPr>
            </a:lvl1p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2"/>
        <p:cNvGrpSpPr/>
        <p:nvPr/>
      </p:nvGrpSpPr>
      <p:grpSpPr>
        <a:xfrm>
          <a:off x="0" y="0"/>
          <a:ext cx="0" cy="0"/>
          <a:chOff x="0" y="0"/>
          <a:chExt cx="0" cy="0"/>
        </a:xfrm>
      </p:grpSpPr>
      <p:sp>
        <p:nvSpPr>
          <p:cNvPr id="113" name="Shape 11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rtl="0">
              <a:spcBef>
                <a:spcPts val="0"/>
              </a:spcBef>
              <a:buNone/>
              <a:defRPr/>
            </a:lvl1p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6" name="Shape 11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17" name="Shape 117"/>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8" name="Shape 118"/>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9" name="Shape 119"/>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9159875" cy="6864683"/>
            <a:chOff x="0" y="0"/>
            <a:chExt cx="5770" cy="4324"/>
          </a:xfrm>
        </p:grpSpPr>
        <p:sp>
          <p:nvSpPr>
            <p:cNvPr id="10" name="Shape 10"/>
            <p:cNvSpPr/>
            <p:nvPr/>
          </p:nvSpPr>
          <p:spPr>
            <a:xfrm>
              <a:off x="69" y="91"/>
              <a:ext cx="5700" cy="4199"/>
            </a:xfrm>
            <a:prstGeom prst="rect">
              <a:avLst/>
            </a:prstGeom>
            <a:no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pPr>
                <a:spcBef>
                  <a:spcPts val="0"/>
                </a:spcBef>
                <a:buNone/>
              </a:pPr>
              <a:endParaRPr/>
            </a:p>
          </p:txBody>
        </p:sp>
      </p:grpSp>
      <p:grpSp>
        <p:nvGrpSpPr>
          <p:cNvPr id="12" name="Shape 12"/>
          <p:cNvGrpSpPr/>
          <p:nvPr/>
        </p:nvGrpSpPr>
        <p:grpSpPr>
          <a:xfrm>
            <a:off x="3175" y="609600"/>
            <a:ext cx="8302625" cy="3787775"/>
            <a:chOff x="3175" y="609600"/>
            <a:chExt cx="8302625" cy="3787775"/>
          </a:xfrm>
        </p:grpSpPr>
        <p:sp>
          <p:nvSpPr>
            <p:cNvPr id="13" name="Shape 13"/>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grpSp>
      <p:sp>
        <p:nvSpPr>
          <p:cNvPr id="26" name="Shape 26"/>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rtl="0">
              <a:spcBef>
                <a:spcPts val="0"/>
              </a:spcBef>
              <a:buClr>
                <a:schemeClr val="dk2"/>
              </a:buClr>
              <a:buSzPct val="100000"/>
              <a:buFont typeface="Georgia"/>
              <a:buNone/>
              <a:defRPr sz="4800">
                <a:solidFill>
                  <a:schemeClr val="dk2"/>
                </a:solidFill>
                <a:latin typeface="Georgia"/>
                <a:ea typeface="Georgia"/>
                <a:cs typeface="Georgia"/>
                <a:sym typeface="Georgia"/>
              </a:defRPr>
            </a:lvl1pPr>
            <a:lvl2pPr rtl="0">
              <a:spcBef>
                <a:spcPts val="0"/>
              </a:spcBef>
              <a:buClr>
                <a:schemeClr val="dk2"/>
              </a:buClr>
              <a:buSzPct val="100000"/>
              <a:buFont typeface="Georgia"/>
              <a:buNone/>
              <a:defRPr sz="4800">
                <a:solidFill>
                  <a:schemeClr val="dk2"/>
                </a:solidFill>
                <a:latin typeface="Georgia"/>
                <a:ea typeface="Georgia"/>
                <a:cs typeface="Georgia"/>
                <a:sym typeface="Georgia"/>
              </a:defRPr>
            </a:lvl2pPr>
            <a:lvl3pPr rtl="0">
              <a:spcBef>
                <a:spcPts val="0"/>
              </a:spcBef>
              <a:buClr>
                <a:schemeClr val="dk2"/>
              </a:buClr>
              <a:buSzPct val="100000"/>
              <a:buFont typeface="Georgia"/>
              <a:buNone/>
              <a:defRPr sz="4800">
                <a:solidFill>
                  <a:schemeClr val="dk2"/>
                </a:solidFill>
                <a:latin typeface="Georgia"/>
                <a:ea typeface="Georgia"/>
                <a:cs typeface="Georgia"/>
                <a:sym typeface="Georgia"/>
              </a:defRPr>
            </a:lvl3pPr>
            <a:lvl4pPr rtl="0">
              <a:spcBef>
                <a:spcPts val="0"/>
              </a:spcBef>
              <a:buClr>
                <a:schemeClr val="dk2"/>
              </a:buClr>
              <a:buSzPct val="100000"/>
              <a:buFont typeface="Georgia"/>
              <a:buNone/>
              <a:defRPr sz="4800">
                <a:solidFill>
                  <a:schemeClr val="dk2"/>
                </a:solidFill>
                <a:latin typeface="Georgia"/>
                <a:ea typeface="Georgia"/>
                <a:cs typeface="Georgia"/>
                <a:sym typeface="Georgia"/>
              </a:defRPr>
            </a:lvl4pPr>
            <a:lvl5pPr rtl="0">
              <a:spcBef>
                <a:spcPts val="0"/>
              </a:spcBef>
              <a:buClr>
                <a:schemeClr val="dk2"/>
              </a:buClr>
              <a:buSzPct val="100000"/>
              <a:buFont typeface="Georgia"/>
              <a:buNone/>
              <a:defRPr sz="4800">
                <a:solidFill>
                  <a:schemeClr val="dk2"/>
                </a:solidFill>
                <a:latin typeface="Georgia"/>
                <a:ea typeface="Georgia"/>
                <a:cs typeface="Georgia"/>
                <a:sym typeface="Georgia"/>
              </a:defRPr>
            </a:lvl5pPr>
            <a:lvl6pPr rtl="0">
              <a:spcBef>
                <a:spcPts val="0"/>
              </a:spcBef>
              <a:buClr>
                <a:schemeClr val="dk2"/>
              </a:buClr>
              <a:buSzPct val="100000"/>
              <a:buFont typeface="Georgia"/>
              <a:buNone/>
              <a:defRPr sz="4800">
                <a:solidFill>
                  <a:schemeClr val="dk2"/>
                </a:solidFill>
                <a:latin typeface="Georgia"/>
                <a:ea typeface="Georgia"/>
                <a:cs typeface="Georgia"/>
                <a:sym typeface="Georgia"/>
              </a:defRPr>
            </a:lvl6pPr>
            <a:lvl7pPr rtl="0">
              <a:spcBef>
                <a:spcPts val="0"/>
              </a:spcBef>
              <a:buClr>
                <a:schemeClr val="dk2"/>
              </a:buClr>
              <a:buSzPct val="100000"/>
              <a:buFont typeface="Georgia"/>
              <a:buNone/>
              <a:defRPr sz="4800">
                <a:solidFill>
                  <a:schemeClr val="dk2"/>
                </a:solidFill>
                <a:latin typeface="Georgia"/>
                <a:ea typeface="Georgia"/>
                <a:cs typeface="Georgia"/>
                <a:sym typeface="Georgia"/>
              </a:defRPr>
            </a:lvl7pPr>
            <a:lvl8pPr rtl="0">
              <a:spcBef>
                <a:spcPts val="0"/>
              </a:spcBef>
              <a:buClr>
                <a:schemeClr val="dk2"/>
              </a:buClr>
              <a:buSzPct val="100000"/>
              <a:buFont typeface="Georgia"/>
              <a:buNone/>
              <a:defRPr sz="4800">
                <a:solidFill>
                  <a:schemeClr val="dk2"/>
                </a:solidFill>
                <a:latin typeface="Georgia"/>
                <a:ea typeface="Georgia"/>
                <a:cs typeface="Georgia"/>
                <a:sym typeface="Georgia"/>
              </a:defRPr>
            </a:lvl8pPr>
            <a:lvl9pPr rtl="0">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7" name="Shape 27"/>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spcBef>
                <a:spcPts val="600"/>
              </a:spcBef>
              <a:buClr>
                <a:schemeClr val="dk2"/>
              </a:buClr>
              <a:buSzPct val="100000"/>
              <a:buFont typeface="Georgia"/>
              <a:defRPr sz="3000">
                <a:solidFill>
                  <a:schemeClr val="dk2"/>
                </a:solidFill>
                <a:latin typeface="Georgia"/>
                <a:ea typeface="Georgia"/>
                <a:cs typeface="Georgia"/>
                <a:sym typeface="Georgia"/>
              </a:defRPr>
            </a:lvl1pPr>
            <a:lvl2pPr rtl="0">
              <a:spcBef>
                <a:spcPts val="480"/>
              </a:spcBef>
              <a:buClr>
                <a:schemeClr val="dk2"/>
              </a:buClr>
              <a:buSzPct val="100000"/>
              <a:buFont typeface="Georgia"/>
              <a:defRPr sz="2400">
                <a:solidFill>
                  <a:schemeClr val="dk2"/>
                </a:solidFill>
                <a:latin typeface="Georgia"/>
                <a:ea typeface="Georgia"/>
                <a:cs typeface="Georgia"/>
                <a:sym typeface="Georgia"/>
              </a:defRPr>
            </a:lvl2pPr>
            <a:lvl3pPr rtl="0">
              <a:spcBef>
                <a:spcPts val="480"/>
              </a:spcBef>
              <a:buClr>
                <a:schemeClr val="dk2"/>
              </a:buClr>
              <a:buSzPct val="100000"/>
              <a:buFont typeface="Georgia"/>
              <a:defRPr sz="2400">
                <a:solidFill>
                  <a:schemeClr val="dk2"/>
                </a:solidFill>
                <a:latin typeface="Georgia"/>
                <a:ea typeface="Georgia"/>
                <a:cs typeface="Georgia"/>
                <a:sym typeface="Georgia"/>
              </a:defRPr>
            </a:lvl3pPr>
            <a:lvl4pPr rtl="0">
              <a:spcBef>
                <a:spcPts val="360"/>
              </a:spcBef>
              <a:buClr>
                <a:schemeClr val="dk2"/>
              </a:buClr>
              <a:buSzPct val="100000"/>
              <a:buFont typeface="Georgia"/>
              <a:defRPr sz="1800">
                <a:solidFill>
                  <a:schemeClr val="dk2"/>
                </a:solidFill>
                <a:latin typeface="Georgia"/>
                <a:ea typeface="Georgia"/>
                <a:cs typeface="Georgia"/>
                <a:sym typeface="Georgia"/>
              </a:defRPr>
            </a:lvl4pPr>
            <a:lvl5pPr rtl="0">
              <a:spcBef>
                <a:spcPts val="360"/>
              </a:spcBef>
              <a:buClr>
                <a:schemeClr val="dk2"/>
              </a:buClr>
              <a:buSzPct val="100000"/>
              <a:buFont typeface="Georgia"/>
              <a:defRPr sz="1800">
                <a:solidFill>
                  <a:schemeClr val="dk2"/>
                </a:solidFill>
                <a:latin typeface="Georgia"/>
                <a:ea typeface="Georgia"/>
                <a:cs typeface="Georgia"/>
                <a:sym typeface="Georgia"/>
              </a:defRPr>
            </a:lvl5pPr>
            <a:lvl6pPr rtl="0">
              <a:spcBef>
                <a:spcPts val="360"/>
              </a:spcBef>
              <a:buClr>
                <a:schemeClr val="dk2"/>
              </a:buClr>
              <a:buSzPct val="100000"/>
              <a:buFont typeface="Georgia"/>
              <a:defRPr sz="1800">
                <a:solidFill>
                  <a:schemeClr val="dk2"/>
                </a:solidFill>
                <a:latin typeface="Georgia"/>
                <a:ea typeface="Georgia"/>
                <a:cs typeface="Georgia"/>
                <a:sym typeface="Georgia"/>
              </a:defRPr>
            </a:lvl6pPr>
            <a:lvl7pPr rtl="0">
              <a:spcBef>
                <a:spcPts val="360"/>
              </a:spcBef>
              <a:buClr>
                <a:schemeClr val="dk2"/>
              </a:buClr>
              <a:buSzPct val="100000"/>
              <a:buFont typeface="Georgia"/>
              <a:defRPr sz="1800">
                <a:solidFill>
                  <a:schemeClr val="dk2"/>
                </a:solidFill>
                <a:latin typeface="Georgia"/>
                <a:ea typeface="Georgia"/>
                <a:cs typeface="Georgia"/>
                <a:sym typeface="Georgia"/>
              </a:defRPr>
            </a:lvl7pPr>
            <a:lvl8pPr rtl="0">
              <a:spcBef>
                <a:spcPts val="360"/>
              </a:spcBef>
              <a:buClr>
                <a:schemeClr val="dk2"/>
              </a:buClr>
              <a:buSzPct val="100000"/>
              <a:buFont typeface="Georgia"/>
              <a:defRPr sz="1800">
                <a:solidFill>
                  <a:schemeClr val="dk2"/>
                </a:solidFill>
                <a:latin typeface="Georgia"/>
                <a:ea typeface="Georgia"/>
                <a:cs typeface="Georgia"/>
                <a:sym typeface="Georgia"/>
              </a:defRPr>
            </a:lvl8pPr>
            <a:lvl9pPr rtl="0">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
        <p:nvSpPr>
          <p:cNvPr id="28" name="Shape 28"/>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rtl="0">
              <a:spcBef>
                <a:spcPts val="0"/>
              </a:spcBef>
              <a:buNone/>
              <a:defRPr sz="1300">
                <a:solidFill>
                  <a:schemeClr val="dk2"/>
                </a:solidFill>
                <a:latin typeface="Georgia"/>
                <a:ea typeface="Georgia"/>
                <a:cs typeface="Georgia"/>
                <a:sym typeface="Georgia"/>
              </a:defRPr>
            </a:lvl1pPr>
          </a:lstStyle>
          <a:p>
            <a:pPr lvl="0">
              <a:spcBef>
                <a:spcPts val="0"/>
              </a:spcBef>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685800" y="827483"/>
            <a:ext cx="7772400" cy="2772967"/>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Free, Prior and Informed Consent (FPIC) in the FSC system</a:t>
            </a:r>
          </a:p>
        </p:txBody>
      </p:sp>
      <p:sp>
        <p:nvSpPr>
          <p:cNvPr id="122" name="Shape 122"/>
          <p:cNvSpPr txBox="1">
            <a:spLocks noGrp="1"/>
          </p:cNvSpPr>
          <p:nvPr>
            <p:ph type="subTitle" idx="1"/>
          </p:nvPr>
        </p:nvSpPr>
        <p:spPr>
          <a:xfrm>
            <a:off x="1371600" y="3917948"/>
            <a:ext cx="6400799" cy="2675926"/>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rgbClr val="888888"/>
              </a:buClr>
              <a:buSzPct val="25000"/>
              <a:buFont typeface="Arial"/>
              <a:buNone/>
            </a:pPr>
            <a:r>
              <a:rPr lang="en-US" sz="3200" b="0" i="0" u="none" strike="noStrike" cap="none" baseline="0">
                <a:solidFill>
                  <a:srgbClr val="888888"/>
                </a:solidFill>
                <a:latin typeface="Calibri"/>
                <a:ea typeface="Calibri"/>
                <a:cs typeface="Calibri"/>
                <a:sym typeface="Calibri"/>
              </a:rPr>
              <a:t>Larry Joseph, Board of Directors, FSC</a:t>
            </a:r>
          </a:p>
          <a:p>
            <a:pPr marL="0" marR="0" lvl="0" indent="0" algn="ctr" rtl="0">
              <a:lnSpc>
                <a:spcPct val="90000"/>
              </a:lnSpc>
              <a:spcBef>
                <a:spcPts val="640"/>
              </a:spcBef>
              <a:buClr>
                <a:srgbClr val="888888"/>
              </a:buClr>
              <a:buSzPct val="25000"/>
              <a:buFont typeface="Arial"/>
              <a:buNone/>
            </a:pPr>
            <a:r>
              <a:rPr lang="en-US" sz="3200" b="0" i="0" u="none" strike="noStrike" cap="none" baseline="0">
                <a:solidFill>
                  <a:srgbClr val="888888"/>
                </a:solidFill>
                <a:latin typeface="Calibri"/>
                <a:ea typeface="Calibri"/>
                <a:cs typeface="Calibri"/>
                <a:sym typeface="Calibri"/>
              </a:rPr>
              <a:t>and </a:t>
            </a:r>
          </a:p>
          <a:p>
            <a:pPr marL="0" marR="0" lvl="0" indent="0" algn="ctr" rtl="0">
              <a:lnSpc>
                <a:spcPct val="90000"/>
              </a:lnSpc>
              <a:spcBef>
                <a:spcPts val="640"/>
              </a:spcBef>
              <a:buClr>
                <a:srgbClr val="888888"/>
              </a:buClr>
              <a:buSzPct val="25000"/>
              <a:buFont typeface="Arial"/>
              <a:buNone/>
            </a:pPr>
            <a:r>
              <a:rPr lang="en-US" sz="3200" b="0" i="0" u="none" strike="noStrike" cap="none" baseline="0">
                <a:solidFill>
                  <a:srgbClr val="888888"/>
                </a:solidFill>
                <a:latin typeface="Calibri"/>
                <a:ea typeface="Calibri"/>
                <a:cs typeface="Calibri"/>
                <a:sym typeface="Calibri"/>
              </a:rPr>
              <a:t>Janette Bulkan, Policy and Standards Committee, FSC</a:t>
            </a:r>
          </a:p>
          <a:p>
            <a:pPr marL="0" marR="0" lvl="0" indent="0" algn="ctr" rtl="0">
              <a:lnSpc>
                <a:spcPct val="90000"/>
              </a:lnSpc>
              <a:spcBef>
                <a:spcPts val="640"/>
              </a:spcBef>
              <a:buClr>
                <a:srgbClr val="888888"/>
              </a:buClr>
              <a:buSzPct val="25000"/>
              <a:buFont typeface="Arial"/>
              <a:buNone/>
            </a:pPr>
            <a:r>
              <a:rPr lang="en-US" sz="3200" b="0" i="0" u="none" strike="noStrike" cap="none" baseline="0">
                <a:solidFill>
                  <a:srgbClr val="888888"/>
                </a:solidFill>
                <a:latin typeface="Calibri"/>
                <a:ea typeface="Calibri"/>
                <a:cs typeface="Calibri"/>
                <a:sym typeface="Calibri"/>
              </a:rPr>
              <a:t>Saskatoon, 4 December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1" indent="0" algn="ctr" rtl="0">
              <a:spcBef>
                <a:spcPts val="0"/>
              </a:spcBef>
              <a:buSzPct val="25000"/>
              <a:buNone/>
            </a:pPr>
            <a:r>
              <a:rPr lang="en-US" sz="4850" b="1" i="0" u="none" strike="noStrike" cap="none" baseline="0"/>
              <a:t>‘Interested stakeholders’</a:t>
            </a:r>
            <a:br>
              <a:rPr lang="en-US" sz="4850" b="1" i="0" u="none" strike="noStrike" cap="none" baseline="0"/>
            </a:br>
            <a:endParaRPr lang="en-US" sz="4850" b="1" i="0" u="none" strike="noStrike" cap="none" baseline="0"/>
          </a:p>
        </p:txBody>
      </p:sp>
      <p:sp>
        <p:nvSpPr>
          <p:cNvPr id="191" name="Shape 191"/>
          <p:cNvSpPr txBox="1">
            <a:spLocks noGrp="1"/>
          </p:cNvSpPr>
          <p:nvPr>
            <p:ph type="body" idx="1"/>
          </p:nvPr>
        </p:nvSpPr>
        <p:spPr>
          <a:xfrm>
            <a:off x="457200" y="1219200"/>
            <a:ext cx="8305799" cy="56388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Any person, group of </a:t>
            </a:r>
            <a:r>
              <a:rPr lang="en-US" sz="3200" b="0" i="0" u="none" strike="noStrike" cap="none" baseline="0">
                <a:solidFill>
                  <a:srgbClr val="000000"/>
                </a:solidFill>
                <a:latin typeface="Calibri"/>
                <a:ea typeface="Calibri"/>
                <a:cs typeface="Calibri"/>
                <a:sym typeface="Calibri"/>
              </a:rPr>
              <a:t>persons or entity that has shown an interest, or is known to have an interest, in the activities of a specified place or area.</a:t>
            </a:r>
          </a:p>
          <a:p>
            <a:pPr marL="342900" marR="0" lvl="0" indent="-342900" algn="l" rtl="0">
              <a:spcBef>
                <a:spcPts val="64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Examples:</a:t>
            </a:r>
          </a:p>
          <a:p>
            <a:pPr marL="742950" marR="0" lvl="1" indent="-285750" algn="l" rtl="0">
              <a:spcBef>
                <a:spcPts val="560"/>
              </a:spcBef>
              <a:buClr>
                <a:srgbClr val="000000"/>
              </a:buClr>
              <a:buSzPct val="100000"/>
              <a:buFont typeface="Arial"/>
              <a:buChar char="–"/>
            </a:pPr>
            <a:r>
              <a:rPr lang="en-US" sz="2800" b="0" i="0" u="none" strike="noStrike" cap="none" baseline="0">
                <a:solidFill>
                  <a:srgbClr val="000000"/>
                </a:solidFill>
                <a:latin typeface="Calibri"/>
                <a:ea typeface="Calibri"/>
                <a:cs typeface="Calibri"/>
                <a:sym typeface="Calibri"/>
              </a:rPr>
              <a:t>Provincial and national governmen</a:t>
            </a:r>
            <a:r>
              <a:rPr lang="en-US" sz="2800" b="0" i="0" u="none" strike="noStrike" cap="none" baseline="0">
                <a:solidFill>
                  <a:schemeClr val="dk1"/>
                </a:solidFill>
                <a:latin typeface="Calibri"/>
                <a:ea typeface="Calibri"/>
                <a:cs typeface="Calibri"/>
                <a:sym typeface="Calibri"/>
              </a:rPr>
              <a:t>ts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Governmental departments and agencies functioning in the region</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Labour unions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Intermediary NGOs (national and/or international) – environmental, human rights</a:t>
            </a:r>
          </a:p>
          <a:p>
            <a:pPr marL="742950" marR="0" lvl="1" indent="-107950" algn="l" rtl="0">
              <a:spcBef>
                <a:spcPts val="560"/>
              </a:spcBef>
              <a:buClr>
                <a:schemeClr val="dk1"/>
              </a:buClr>
              <a:buFont typeface="Arial"/>
              <a:buNone/>
            </a:pPr>
            <a:endParaRPr sz="2800" b="0" i="0" u="none" strike="noStrike" cap="none" baseline="0">
              <a:solidFill>
                <a:schemeClr val="dk1"/>
              </a:solidFill>
              <a:latin typeface="Calibri"/>
              <a:ea typeface="Calibri"/>
              <a:cs typeface="Calibri"/>
              <a:sym typeface="Calibri"/>
            </a:endParaRP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192" name="Shape 192"/>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193" name="Shape 19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80675"/>
            <a:ext cx="8229600" cy="2597999"/>
          </a:xfrm>
          <a:prstGeom prst="rect">
            <a:avLst/>
          </a:prstGeom>
          <a:noFill/>
          <a:ln>
            <a:noFill/>
          </a:ln>
        </p:spPr>
        <p:txBody>
          <a:bodyPr lIns="91425" tIns="45700" rIns="91425" bIns="45700" anchor="ctr" anchorCtr="0">
            <a:noAutofit/>
          </a:bodyPr>
          <a:lstStyle/>
          <a:p>
            <a:pPr marL="0" marR="0" lvl="1" indent="0" algn="ctr" rtl="0">
              <a:spcBef>
                <a:spcPts val="0"/>
              </a:spcBef>
              <a:buSzPct val="25000"/>
              <a:buNone/>
            </a:pPr>
            <a:r>
              <a:rPr lang="en-US" sz="3950" b="1" i="0" u="none" strike="noStrike" cap="none" baseline="0">
                <a:solidFill>
                  <a:srgbClr val="000000"/>
                </a:solidFill>
              </a:rPr>
              <a:t>4. FSC embeds Free, Prior and Informed Consent (FPIC) in some FSC</a:t>
            </a:r>
            <a:r>
              <a:rPr lang="en-US" sz="3950" b="1">
                <a:solidFill>
                  <a:srgbClr val="000000"/>
                </a:solidFill>
              </a:rPr>
              <a:t> </a:t>
            </a:r>
            <a:r>
              <a:rPr lang="en-US" sz="3950" b="1" i="0" u="none" strike="noStrike" cap="none" baseline="0">
                <a:solidFill>
                  <a:srgbClr val="000000"/>
                </a:solidFill>
              </a:rPr>
              <a:t>processes/documents</a:t>
            </a:r>
            <a:br>
              <a:rPr lang="en-US" sz="3950" b="1" i="0" u="none" strike="noStrike" cap="none" baseline="0">
                <a:solidFill>
                  <a:srgbClr val="000000"/>
                </a:solidFill>
              </a:rPr>
            </a:br>
            <a:endParaRPr lang="en-US" sz="3950" b="1" i="0" u="none" strike="noStrike" cap="none" baseline="0">
              <a:solidFill>
                <a:srgbClr val="000000"/>
              </a:solidFill>
            </a:endParaRPr>
          </a:p>
        </p:txBody>
      </p:sp>
      <p:sp>
        <p:nvSpPr>
          <p:cNvPr id="199" name="Shape 199"/>
          <p:cNvSpPr txBox="1">
            <a:spLocks noGrp="1"/>
          </p:cNvSpPr>
          <p:nvPr>
            <p:ph type="body" idx="1"/>
          </p:nvPr>
        </p:nvSpPr>
        <p:spPr>
          <a:xfrm>
            <a:off x="532500" y="2614100"/>
            <a:ext cx="8154300" cy="3840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3200">
              <a:solidFill>
                <a:schemeClr val="dk1"/>
              </a:solidFill>
              <a:latin typeface="Calibri"/>
              <a:ea typeface="Calibri"/>
              <a:cs typeface="Calibri"/>
              <a:sym typeface="Calibri"/>
            </a:endParaRPr>
          </a:p>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FSC has two basic documents – its statutes + by-laws and its globally-applicable principles and criteria (P&amp;C) of good forest stewardship.</a:t>
            </a:r>
          </a:p>
          <a:p>
            <a:pPr marL="342900" marR="0" lvl="0" indent="-342900" algn="l" rtl="0">
              <a:lnSpc>
                <a:spcPct val="75000"/>
              </a:lnSpc>
              <a:spcBef>
                <a:spcPts val="880"/>
              </a:spcBef>
              <a:buClr>
                <a:schemeClr val="dk1"/>
              </a:buClr>
              <a:buSzPct val="137500"/>
              <a:buFont typeface="Arial"/>
              <a:buChar char="•"/>
            </a:pPr>
            <a:r>
              <a:rPr lang="en-US" sz="3200" b="0" i="0" u="none" strike="noStrike" cap="none" baseline="0">
                <a:solidFill>
                  <a:schemeClr val="dk1"/>
                </a:solidFill>
                <a:latin typeface="Calibri"/>
                <a:ea typeface="Calibri"/>
                <a:cs typeface="Calibri"/>
                <a:sym typeface="Calibri"/>
              </a:rPr>
              <a:t>All other normative documents flow from these two.</a:t>
            </a:r>
            <a:r>
              <a:rPr lang="en-US" sz="4400" b="0" i="0" u="none" strike="noStrike" cap="none" baseline="0">
                <a:solidFill>
                  <a:srgbClr val="000000"/>
                </a:solidFill>
                <a:latin typeface="Calibri"/>
                <a:ea typeface="Calibri"/>
                <a:cs typeface="Calibri"/>
                <a:sym typeface="Calibri"/>
              </a:rPr>
              <a:t> </a:t>
            </a:r>
          </a:p>
        </p:txBody>
      </p:sp>
      <p:sp>
        <p:nvSpPr>
          <p:cNvPr id="200" name="Shape 200"/>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01" name="Shape 20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1602457"/>
            <a:ext cx="8229600" cy="324697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Free and informed consent have been part of the P&amp;C since </a:t>
            </a:r>
            <a:r>
              <a:rPr lang="en-US" sz="4400">
                <a:solidFill>
                  <a:schemeClr val="dk1"/>
                </a:solidFill>
                <a:latin typeface="Calibri"/>
                <a:ea typeface="Calibri"/>
                <a:cs typeface="Calibri"/>
                <a:sym typeface="Calibri"/>
              </a:rPr>
              <a:t>FSC began </a:t>
            </a:r>
            <a:r>
              <a:rPr lang="en-US" sz="4400" b="0" i="0" u="none" strike="noStrike" cap="none" baseline="0">
                <a:solidFill>
                  <a:schemeClr val="dk1"/>
                </a:solidFill>
                <a:latin typeface="Calibri"/>
                <a:ea typeface="Calibri"/>
                <a:cs typeface="Calibri"/>
                <a:sym typeface="Calibri"/>
              </a:rPr>
              <a:t>in 1994.</a:t>
            </a:r>
            <a:br>
              <a:rPr lang="en-US" sz="4400" b="0" i="0" u="none" strike="noStrike" cap="none" baseline="0">
                <a:solidFill>
                  <a:schemeClr val="dk1"/>
                </a:solidFill>
                <a:latin typeface="Calibri"/>
                <a:ea typeface="Calibri"/>
                <a:cs typeface="Calibri"/>
                <a:sym typeface="Calibri"/>
              </a:rPr>
            </a:br>
            <a:endParaRPr lang="en-US" sz="4400" b="0" i="0" u="none" strike="noStrike" cap="none" baseline="0">
              <a:solidFill>
                <a:schemeClr val="dk1"/>
              </a:solidFill>
              <a:latin typeface="Calibri"/>
              <a:ea typeface="Calibri"/>
              <a:cs typeface="Calibri"/>
              <a:sym typeface="Calibri"/>
            </a:endParaRPr>
          </a:p>
        </p:txBody>
      </p:sp>
      <p:sp>
        <p:nvSpPr>
          <p:cNvPr id="207" name="Shape 207"/>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08" name="Shape 20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457200" y="1417637"/>
            <a:ext cx="8229600" cy="5303836"/>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Application of free and informed consent by local communities is in Criterion 2.2.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Wording from 1996 – </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Local communities with legal or customary tenure or use rights shall maintain control, to the extent necessary to protect their rights or resources, over forest operations unless they delegate control with free and informed consent to other agencies.</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214" name="Shape 214"/>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15" name="Shape 2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FSC, the best certification system for First  Nations</a:t>
            </a:r>
          </a:p>
        </p:txBody>
      </p:sp>
      <p:sp>
        <p:nvSpPr>
          <p:cNvPr id="221" name="Shape 22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Application of free and informed consent by Indigenous Peoples is in Criterion 3.1.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Wording from 1996 – </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Indigenous Peoples shall control forest management on their lands and territories unless they delegate control with free and informed consent to other agencies.</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222" name="Shape 222"/>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23" name="Shape 2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457200" y="500337"/>
            <a:ext cx="8229600" cy="5625825"/>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After the global endorsement of the UN Declaration of the Rights of Indigenous Peoples (UNDRIP 2007, endorsed by Canada in 2010), FSC included FPIC in the revision of its global Principles and Criteria, approved by the FSC membership in 2012.</a:t>
            </a:r>
          </a:p>
          <a:p>
            <a:pPr marL="342900" marR="0" lvl="0" indent="-154940" algn="l" rtl="0">
              <a:lnSpc>
                <a:spcPct val="80000"/>
              </a:lnSpc>
              <a:spcBef>
                <a:spcPts val="592"/>
              </a:spcBef>
              <a:buClr>
                <a:schemeClr val="dk1"/>
              </a:buClr>
              <a:buFont typeface="Arial"/>
              <a:buNone/>
            </a:pPr>
            <a:endParaRPr sz="2950" b="0" i="0" u="none" strike="noStrike" cap="none" baseline="0">
              <a:solidFill>
                <a:schemeClr val="dk1"/>
              </a:solidFill>
              <a:latin typeface="Calibri"/>
              <a:ea typeface="Calibri"/>
              <a:cs typeface="Calibri"/>
              <a:sym typeface="Calibri"/>
            </a:endParaRP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FPIC is now explicitly mentioned in explanatory note 3 to Criterion 1.2 and in several Criteria under Principle 3 – rights of Indigenous Peoples –</a:t>
            </a: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together with direct quotations from relevant articles of UNDRIP 2007 in the explanatory notes to Criterion 3.4.</a:t>
            </a:r>
          </a:p>
          <a:p>
            <a:pPr marL="342900" marR="0" lvl="0" indent="-154940" algn="l" rtl="0">
              <a:lnSpc>
                <a:spcPct val="80000"/>
              </a:lnSpc>
              <a:spcBef>
                <a:spcPts val="592"/>
              </a:spcBef>
              <a:buClr>
                <a:schemeClr val="dk1"/>
              </a:buClr>
              <a:buFont typeface="Arial"/>
              <a:buNone/>
            </a:pPr>
            <a:endParaRPr sz="2950" b="0" i="0" u="none" strike="noStrike" cap="none" baseline="0">
              <a:solidFill>
                <a:schemeClr val="dk1"/>
              </a:solidFill>
              <a:latin typeface="Calibri"/>
              <a:ea typeface="Calibri"/>
              <a:cs typeface="Calibri"/>
              <a:sym typeface="Calibri"/>
            </a:endParaRPr>
          </a:p>
          <a:p>
            <a:pPr marL="342900" marR="0" lvl="0" indent="-154940" algn="l" rtl="0">
              <a:lnSpc>
                <a:spcPct val="80000"/>
              </a:lnSpc>
              <a:spcBef>
                <a:spcPts val="592"/>
              </a:spcBef>
              <a:buClr>
                <a:schemeClr val="dk1"/>
              </a:buClr>
              <a:buFont typeface="Arial"/>
              <a:buNone/>
            </a:pPr>
            <a:endParaRPr sz="2950" b="0" i="0" u="none" strike="noStrike" cap="none" baseline="0">
              <a:solidFill>
                <a:schemeClr val="dk1"/>
              </a:solidFill>
              <a:latin typeface="Calibri"/>
              <a:ea typeface="Calibri"/>
              <a:cs typeface="Calibri"/>
              <a:sym typeface="Calibri"/>
            </a:endParaRPr>
          </a:p>
        </p:txBody>
      </p:sp>
      <p:sp>
        <p:nvSpPr>
          <p:cNvPr id="229" name="Shape 229"/>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30" name="Shape 23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FSC’s Explanatory note on customary rights holders</a:t>
            </a:r>
          </a:p>
        </p:txBody>
      </p:sp>
      <p:sp>
        <p:nvSpPr>
          <p:cNvPr id="236" name="Shape 236"/>
          <p:cNvSpPr txBox="1">
            <a:spLocks noGrp="1"/>
          </p:cNvSpPr>
          <p:nvPr>
            <p:ph type="body" idx="1"/>
          </p:nvPr>
        </p:nvSpPr>
        <p:spPr>
          <a:xfrm>
            <a:off x="153922" y="1600200"/>
            <a:ext cx="8773622"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Explanatory note 3 to Criterion 1.2 says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‘According to Criteria 3.2 and 3.3 and 4.2, where the resource access rights of ‘The Organization’ overlap with pre-existing tenures, resource or land use </a:t>
            </a:r>
            <a:r>
              <a:rPr lang="en-US" sz="2800" b="0" i="1" u="none" strike="noStrike" cap="none" baseline="0">
                <a:solidFill>
                  <a:schemeClr val="dk1"/>
                </a:solidFill>
                <a:latin typeface="Calibri"/>
                <a:ea typeface="Calibri"/>
                <a:cs typeface="Calibri"/>
                <a:sym typeface="Calibri"/>
              </a:rPr>
              <a:t>the holders of the pre-existing legal or customary rights maintain control over their tenure and resource’ </a:t>
            </a:r>
            <a:r>
              <a:rPr lang="en-US" sz="2800" b="0" i="0" u="none" strike="noStrike" cap="none" baseline="0">
                <a:solidFill>
                  <a:schemeClr val="dk1"/>
                </a:solidFill>
                <a:latin typeface="Calibri"/>
                <a:ea typeface="Calibri"/>
                <a:cs typeface="Calibri"/>
                <a:sym typeface="Calibri"/>
              </a:rPr>
              <a:t>-- FSC-STD-01-001 V5-0 D5-0 November 2011 (the revised P&amp;C).  </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Clear statement of recognition of Native Title</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237" name="Shape 237"/>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38" name="Shape 2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FSC explanatory notes – not ‘normative’ </a:t>
            </a:r>
          </a:p>
        </p:txBody>
      </p:sp>
      <p:sp>
        <p:nvSpPr>
          <p:cNvPr id="245" name="Shape 24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FSC explanatory notes are not part of the normative P&amp;C and so are not binding, </a:t>
            </a:r>
          </a:p>
          <a:p>
            <a:pPr marL="342900" marR="0" lvl="0" indent="-342900" algn="l" rtl="0">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but they should provide a good basis for arguments in favour of applicants or certificate holders (seeking or having been awarded logging concession by a State party over State/Crown Forests) having to obtain FPIC from holders of pre-existing customary rights which are overlaid by Crown Forest categories.</a:t>
            </a:r>
          </a:p>
        </p:txBody>
      </p:sp>
      <p:sp>
        <p:nvSpPr>
          <p:cNvPr id="246" name="Shape 246"/>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47" name="Shape 24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274637"/>
            <a:ext cx="8229600" cy="172671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5. Draft requirements for FPIC in Controlled Wood processes</a:t>
            </a:r>
          </a:p>
        </p:txBody>
      </p:sp>
      <p:sp>
        <p:nvSpPr>
          <p:cNvPr id="253" name="Shape 253"/>
          <p:cNvSpPr txBox="1">
            <a:spLocks noGrp="1"/>
          </p:cNvSpPr>
          <p:nvPr>
            <p:ph type="body" idx="1"/>
          </p:nvPr>
        </p:nvSpPr>
        <p:spPr>
          <a:xfrm>
            <a:off x="457200" y="2195511"/>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Most big forest products enterprises in Canada do not have full FSC quality assurance for forest management.  </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Instead, they draw supplies of controlled wood, which exclude the five named risk categories.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254" name="Shape 254"/>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55" name="Shape 25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The five ‘unacceptable sources’ for FSC Controlled Wood categories are: </a:t>
            </a:r>
          </a:p>
        </p:txBody>
      </p:sp>
      <p:sp>
        <p:nvSpPr>
          <p:cNvPr id="261" name="Shape 261"/>
          <p:cNvSpPr txBox="1">
            <a:spLocks noGrp="1"/>
          </p:cNvSpPr>
          <p:nvPr>
            <p:ph type="body" idx="1"/>
          </p:nvPr>
        </p:nvSpPr>
        <p:spPr>
          <a:xfrm>
            <a:off x="457200" y="2195511"/>
            <a:ext cx="8229600" cy="4525963"/>
          </a:xfrm>
          <a:prstGeom prst="rect">
            <a:avLst/>
          </a:prstGeom>
          <a:noFill/>
          <a:ln>
            <a:noFill/>
          </a:ln>
        </p:spPr>
        <p:txBody>
          <a:bodyPr lIns="91425" tIns="45700" rIns="91425" bIns="45700" anchor="t" anchorCtr="0">
            <a:noAutofit/>
          </a:bodyPr>
          <a:lstStyle/>
          <a:p>
            <a:pPr marL="514350" marR="0" lvl="0" indent="-514350" algn="l" rtl="0">
              <a:lnSpc>
                <a:spcPct val="80000"/>
              </a:lnSpc>
              <a:spcBef>
                <a:spcPts val="0"/>
              </a:spcBef>
              <a:buClr>
                <a:schemeClr val="dk1"/>
              </a:buClr>
              <a:buSzPct val="98333"/>
              <a:buFont typeface="Calibri"/>
              <a:buAutoNum type="arabicPeriod"/>
            </a:pPr>
            <a:r>
              <a:rPr lang="en-US" sz="2950" b="0" i="0" u="none" strike="noStrike" cap="none" baseline="0">
                <a:solidFill>
                  <a:schemeClr val="dk1"/>
                </a:solidFill>
                <a:latin typeface="Calibri"/>
                <a:ea typeface="Calibri"/>
                <a:cs typeface="Calibri"/>
                <a:sym typeface="Calibri"/>
              </a:rPr>
              <a:t>Illegally harvested wood; </a:t>
            </a:r>
          </a:p>
          <a:p>
            <a:pPr marL="514350" marR="0" lvl="0" indent="-514350" algn="l" rtl="0">
              <a:lnSpc>
                <a:spcPct val="80000"/>
              </a:lnSpc>
              <a:spcBef>
                <a:spcPts val="590"/>
              </a:spcBef>
              <a:buClr>
                <a:schemeClr val="dk1"/>
              </a:buClr>
              <a:buSzPct val="98333"/>
              <a:buFont typeface="Calibri"/>
              <a:buAutoNum type="arabicPeriod"/>
            </a:pPr>
            <a:r>
              <a:rPr lang="en-US" sz="2950" b="0" i="0" u="none" strike="noStrike" cap="none" baseline="0">
                <a:solidFill>
                  <a:schemeClr val="dk1"/>
                </a:solidFill>
                <a:latin typeface="Calibri"/>
                <a:ea typeface="Calibri"/>
                <a:cs typeface="Calibri"/>
                <a:sym typeface="Calibri"/>
              </a:rPr>
              <a:t>Wood harvested in violation of traditional and human rights;</a:t>
            </a:r>
          </a:p>
          <a:p>
            <a:pPr marL="514350" marR="0" lvl="0" indent="-514350" algn="l" rtl="0">
              <a:lnSpc>
                <a:spcPct val="80000"/>
              </a:lnSpc>
              <a:spcBef>
                <a:spcPts val="590"/>
              </a:spcBef>
              <a:buClr>
                <a:schemeClr val="dk1"/>
              </a:buClr>
              <a:buSzPct val="98333"/>
              <a:buFont typeface="Calibri"/>
              <a:buAutoNum type="arabicPeriod"/>
            </a:pPr>
            <a:r>
              <a:rPr lang="en-US" sz="2950" b="0" i="0" u="none" strike="noStrike" cap="none" baseline="0">
                <a:solidFill>
                  <a:schemeClr val="dk1"/>
                </a:solidFill>
                <a:latin typeface="Calibri"/>
                <a:ea typeface="Calibri"/>
                <a:cs typeface="Calibri"/>
                <a:sym typeface="Calibri"/>
              </a:rPr>
              <a:t>Wood from forests in which high conservation values are threatened by management activities; </a:t>
            </a:r>
          </a:p>
          <a:p>
            <a:pPr marL="514350" marR="0" lvl="0" indent="-514350" algn="l" rtl="0">
              <a:lnSpc>
                <a:spcPct val="80000"/>
              </a:lnSpc>
              <a:spcBef>
                <a:spcPts val="590"/>
              </a:spcBef>
              <a:buClr>
                <a:schemeClr val="dk1"/>
              </a:buClr>
              <a:buSzPct val="98333"/>
              <a:buFont typeface="Calibri"/>
              <a:buAutoNum type="arabicPeriod"/>
            </a:pPr>
            <a:r>
              <a:rPr lang="en-US" sz="2950" b="0" i="0" u="none" strike="noStrike" cap="none" baseline="0">
                <a:solidFill>
                  <a:schemeClr val="dk1"/>
                </a:solidFill>
                <a:latin typeface="Calibri"/>
                <a:ea typeface="Calibri"/>
                <a:cs typeface="Calibri"/>
                <a:sym typeface="Calibri"/>
              </a:rPr>
              <a:t>Wood from forests being converted to plantations and non-forest use; and </a:t>
            </a:r>
          </a:p>
          <a:p>
            <a:pPr marL="514350" marR="0" lvl="0" indent="-514350" algn="l" rtl="0">
              <a:lnSpc>
                <a:spcPct val="80000"/>
              </a:lnSpc>
              <a:spcBef>
                <a:spcPts val="590"/>
              </a:spcBef>
              <a:buClr>
                <a:schemeClr val="dk1"/>
              </a:buClr>
              <a:buSzPct val="98333"/>
              <a:buFont typeface="Calibri"/>
              <a:buAutoNum type="arabicPeriod"/>
            </a:pPr>
            <a:r>
              <a:rPr lang="en-US" sz="2950" b="0" i="0" u="none" strike="noStrike" cap="none" baseline="0">
                <a:solidFill>
                  <a:schemeClr val="dk1"/>
                </a:solidFill>
                <a:latin typeface="Calibri"/>
                <a:ea typeface="Calibri"/>
                <a:cs typeface="Calibri"/>
                <a:sym typeface="Calibri"/>
              </a:rPr>
              <a:t>Wood from forests in which genetically modified trees are planted. 	</a:t>
            </a:r>
          </a:p>
        </p:txBody>
      </p:sp>
      <p:sp>
        <p:nvSpPr>
          <p:cNvPr id="262" name="Shape 262"/>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63" name="Shape 2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Structure of this presentation</a:t>
            </a:r>
          </a:p>
        </p:txBody>
      </p:sp>
      <p:sp>
        <p:nvSpPr>
          <p:cNvPr id="129" name="Shape 129"/>
          <p:cNvSpPr txBox="1">
            <a:spLocks noGrp="1"/>
          </p:cNvSpPr>
          <p:nvPr>
            <p:ph type="body" idx="1"/>
          </p:nvPr>
        </p:nvSpPr>
        <p:spPr>
          <a:xfrm>
            <a:off x="230875" y="1417650"/>
            <a:ext cx="8455799" cy="55061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SzPct val="25000"/>
              <a:buFont typeface="Arial"/>
              <a:buNone/>
            </a:pPr>
            <a:r>
              <a:rPr lang="en-US" sz="2700" b="0" i="0" u="none" strike="noStrike" cap="none" baseline="0">
                <a:solidFill>
                  <a:schemeClr val="dk1"/>
                </a:solidFill>
                <a:latin typeface="Calibri"/>
                <a:ea typeface="Calibri"/>
                <a:cs typeface="Calibri"/>
                <a:sym typeface="Calibri"/>
              </a:rPr>
              <a:t>Following yesterday’s session on FPIC, we </a:t>
            </a:r>
            <a:r>
              <a:rPr lang="en-US" sz="2700">
                <a:solidFill>
                  <a:schemeClr val="dk1"/>
                </a:solidFill>
                <a:latin typeface="Calibri"/>
                <a:ea typeface="Calibri"/>
                <a:cs typeface="Calibri"/>
                <a:sym typeface="Calibri"/>
              </a:rPr>
              <a:t>will now show you </a:t>
            </a:r>
            <a:r>
              <a:rPr lang="en-US" sz="2700" b="0" i="0" u="none" strike="noStrike" cap="none" baseline="0">
                <a:solidFill>
                  <a:schemeClr val="dk1"/>
                </a:solidFill>
                <a:latin typeface="Calibri"/>
                <a:ea typeface="Calibri"/>
                <a:cs typeface="Calibri"/>
                <a:sym typeface="Calibri"/>
              </a:rPr>
              <a:t>how </a:t>
            </a:r>
            <a:r>
              <a:rPr lang="en-US" sz="2700">
                <a:solidFill>
                  <a:schemeClr val="dk1"/>
                </a:solidFill>
                <a:latin typeface="Calibri"/>
                <a:ea typeface="Calibri"/>
                <a:cs typeface="Calibri"/>
                <a:sym typeface="Calibri"/>
              </a:rPr>
              <a:t>FSC develops and </a:t>
            </a:r>
            <a:r>
              <a:rPr lang="en-US" sz="2700" b="0" i="0" u="none" strike="noStrike" cap="none" baseline="0">
                <a:solidFill>
                  <a:schemeClr val="dk1"/>
                </a:solidFill>
                <a:latin typeface="Calibri"/>
                <a:ea typeface="Calibri"/>
                <a:cs typeface="Calibri"/>
                <a:sym typeface="Calibri"/>
              </a:rPr>
              <a:t>appl</a:t>
            </a:r>
            <a:r>
              <a:rPr lang="en-US" sz="2700">
                <a:solidFill>
                  <a:schemeClr val="dk1"/>
                </a:solidFill>
                <a:latin typeface="Calibri"/>
                <a:ea typeface="Calibri"/>
                <a:cs typeface="Calibri"/>
                <a:sym typeface="Calibri"/>
              </a:rPr>
              <a:t>ies</a:t>
            </a:r>
            <a:r>
              <a:rPr lang="en-US" sz="2700" b="0" i="0" u="none" strike="noStrike" cap="none" baseline="0">
                <a:solidFill>
                  <a:schemeClr val="dk1"/>
                </a:solidFill>
                <a:latin typeface="Calibri"/>
                <a:ea typeface="Calibri"/>
                <a:cs typeface="Calibri"/>
                <a:sym typeface="Calibri"/>
              </a:rPr>
              <a:t> </a:t>
            </a:r>
            <a:r>
              <a:rPr lang="en-US" sz="2700">
                <a:solidFill>
                  <a:schemeClr val="dk1"/>
                </a:solidFill>
                <a:latin typeface="Calibri"/>
                <a:ea typeface="Calibri"/>
                <a:cs typeface="Calibri"/>
                <a:sym typeface="Calibri"/>
              </a:rPr>
              <a:t>FPIC</a:t>
            </a:r>
            <a:r>
              <a:rPr lang="en-US" sz="2700" b="0" i="0" u="none" strike="noStrike" cap="none" baseline="0">
                <a:solidFill>
                  <a:schemeClr val="dk1"/>
                </a:solidFill>
                <a:latin typeface="Calibri"/>
                <a:ea typeface="Calibri"/>
                <a:cs typeface="Calibri"/>
                <a:sym typeface="Calibri"/>
              </a:rPr>
              <a:t>. </a:t>
            </a:r>
          </a:p>
          <a:p>
            <a:pPr marL="514350" marR="0" lvl="0" indent="-514350" algn="l" rtl="0">
              <a:lnSpc>
                <a:spcPct val="80000"/>
              </a:lnSpc>
              <a:spcBef>
                <a:spcPts val="540"/>
              </a:spcBef>
              <a:buClr>
                <a:schemeClr val="dk1"/>
              </a:buClr>
              <a:buSzPct val="100000"/>
              <a:buFont typeface="Calibri"/>
              <a:buAutoNum type="arabicPeriod"/>
            </a:pPr>
            <a:r>
              <a:rPr lang="en-US" sz="2700" b="0" i="0" u="none" strike="noStrike" cap="none" baseline="0">
                <a:solidFill>
                  <a:schemeClr val="dk1"/>
                </a:solidFill>
                <a:latin typeface="Calibri"/>
                <a:ea typeface="Calibri"/>
                <a:cs typeface="Calibri"/>
                <a:sym typeface="Calibri"/>
              </a:rPr>
              <a:t>What is the Forest Stewardship Council (LJ)</a:t>
            </a:r>
          </a:p>
          <a:p>
            <a:pPr marL="514350" marR="0" lvl="0" indent="-514350" algn="l" rtl="0">
              <a:lnSpc>
                <a:spcPct val="80000"/>
              </a:lnSpc>
              <a:spcBef>
                <a:spcPts val="540"/>
              </a:spcBef>
              <a:buClr>
                <a:schemeClr val="dk1"/>
              </a:buClr>
              <a:buSzPct val="100000"/>
              <a:buFont typeface="Calibri"/>
              <a:buAutoNum type="arabicPeriod"/>
            </a:pPr>
            <a:r>
              <a:rPr lang="en-US" sz="2700" b="0" i="0" u="none" strike="noStrike" cap="none" baseline="0">
                <a:solidFill>
                  <a:schemeClr val="dk1"/>
                </a:solidFill>
                <a:latin typeface="Calibri"/>
                <a:ea typeface="Calibri"/>
                <a:cs typeface="Calibri"/>
                <a:sym typeface="Calibri"/>
              </a:rPr>
              <a:t>Two major categories of FSC certification (</a:t>
            </a:r>
            <a:r>
              <a:rPr lang="en-US" sz="2700">
                <a:solidFill>
                  <a:schemeClr val="dk1"/>
                </a:solidFill>
                <a:latin typeface="Calibri"/>
                <a:ea typeface="Calibri"/>
                <a:cs typeface="Calibri"/>
                <a:sym typeface="Calibri"/>
              </a:rPr>
              <a:t>JB)</a:t>
            </a:r>
          </a:p>
          <a:p>
            <a:pPr marL="514350" marR="0" lvl="0" indent="-514350" algn="l" rtl="0">
              <a:lnSpc>
                <a:spcPct val="80000"/>
              </a:lnSpc>
              <a:spcBef>
                <a:spcPts val="540"/>
              </a:spcBef>
              <a:buClr>
                <a:schemeClr val="dk1"/>
              </a:buClr>
              <a:buSzPct val="100000"/>
              <a:buFont typeface="Calibri"/>
              <a:buAutoNum type="arabicPeriod"/>
            </a:pPr>
            <a:r>
              <a:rPr lang="en-US" sz="2700" b="0" i="0" u="none" strike="noStrike" cap="none" baseline="0">
                <a:solidFill>
                  <a:schemeClr val="dk1"/>
                </a:solidFill>
                <a:latin typeface="Calibri"/>
                <a:ea typeface="Calibri"/>
                <a:cs typeface="Calibri"/>
                <a:sym typeface="Calibri"/>
              </a:rPr>
              <a:t>‘Stakeholder engagement’ in certification of forest management (</a:t>
            </a:r>
            <a:r>
              <a:rPr lang="en-US" sz="2700">
                <a:solidFill>
                  <a:schemeClr val="dk1"/>
                </a:solidFill>
                <a:latin typeface="Calibri"/>
                <a:ea typeface="Calibri"/>
                <a:cs typeface="Calibri"/>
                <a:sym typeface="Calibri"/>
              </a:rPr>
              <a:t>LJ)</a:t>
            </a:r>
          </a:p>
          <a:p>
            <a:pPr marL="514350" marR="0" lvl="0" indent="-514350" algn="l" rtl="0">
              <a:lnSpc>
                <a:spcPct val="80000"/>
              </a:lnSpc>
              <a:spcBef>
                <a:spcPts val="540"/>
              </a:spcBef>
              <a:buClr>
                <a:schemeClr val="dk1"/>
              </a:buClr>
              <a:buSzPct val="100000"/>
              <a:buFont typeface="Calibri"/>
              <a:buAutoNum type="arabicPeriod"/>
            </a:pPr>
            <a:r>
              <a:rPr lang="en-US" sz="2700">
                <a:solidFill>
                  <a:schemeClr val="dk1"/>
                </a:solidFill>
                <a:latin typeface="Calibri"/>
                <a:ea typeface="Calibri"/>
                <a:cs typeface="Calibri"/>
                <a:sym typeface="Calibri"/>
              </a:rPr>
              <a:t>FSC embeds </a:t>
            </a:r>
            <a:r>
              <a:rPr lang="en-US" sz="2700" b="0" i="0" u="none" strike="noStrike" cap="none" baseline="0">
                <a:solidFill>
                  <a:schemeClr val="dk1"/>
                </a:solidFill>
                <a:latin typeface="Calibri"/>
                <a:ea typeface="Calibri"/>
                <a:cs typeface="Calibri"/>
                <a:sym typeface="Calibri"/>
              </a:rPr>
              <a:t>FPIC </a:t>
            </a:r>
            <a:r>
              <a:rPr lang="en-US" sz="2700" b="0" i="0" u="none" strike="noStrike" cap="none" baseline="0">
                <a:solidFill>
                  <a:srgbClr val="000000"/>
                </a:solidFill>
                <a:latin typeface="Calibri"/>
                <a:ea typeface="Calibri"/>
                <a:cs typeface="Calibri"/>
                <a:sym typeface="Calibri"/>
              </a:rPr>
              <a:t>in some FSC processes/documents (</a:t>
            </a:r>
            <a:r>
              <a:rPr lang="en-US" sz="2700">
                <a:solidFill>
                  <a:srgbClr val="000000"/>
                </a:solidFill>
                <a:latin typeface="Calibri"/>
                <a:ea typeface="Calibri"/>
                <a:cs typeface="Calibri"/>
                <a:sym typeface="Calibri"/>
              </a:rPr>
              <a:t>JB)</a:t>
            </a:r>
          </a:p>
          <a:p>
            <a:pPr marL="514350" marR="0" lvl="0" indent="-514350" algn="l" rtl="0">
              <a:lnSpc>
                <a:spcPct val="80000"/>
              </a:lnSpc>
              <a:spcBef>
                <a:spcPts val="540"/>
              </a:spcBef>
              <a:buClr>
                <a:schemeClr val="dk1"/>
              </a:buClr>
              <a:buSzPct val="100000"/>
              <a:buFont typeface="Calibri"/>
              <a:buAutoNum type="arabicPeriod"/>
            </a:pPr>
            <a:r>
              <a:rPr lang="en-US" sz="2700" b="0" i="0" u="none" strike="noStrike" cap="none" baseline="0">
                <a:solidFill>
                  <a:schemeClr val="dk1"/>
                </a:solidFill>
                <a:latin typeface="Calibri"/>
                <a:ea typeface="Calibri"/>
                <a:cs typeface="Calibri"/>
                <a:sym typeface="Calibri"/>
              </a:rPr>
              <a:t>Draft requirements for FPIC in Controlled Wood processes (</a:t>
            </a:r>
            <a:r>
              <a:rPr lang="en-US" sz="2700">
                <a:solidFill>
                  <a:schemeClr val="dk1"/>
                </a:solidFill>
                <a:latin typeface="Calibri"/>
                <a:ea typeface="Calibri"/>
                <a:cs typeface="Calibri"/>
                <a:sym typeface="Calibri"/>
              </a:rPr>
              <a:t>JB)</a:t>
            </a:r>
          </a:p>
          <a:p>
            <a:pPr marL="514350" marR="0" lvl="0" indent="-514350" algn="l" rtl="0">
              <a:lnSpc>
                <a:spcPct val="80000"/>
              </a:lnSpc>
              <a:spcBef>
                <a:spcPts val="540"/>
              </a:spcBef>
              <a:buClr>
                <a:schemeClr val="dk1"/>
              </a:buClr>
              <a:buSzPct val="100000"/>
              <a:buFont typeface="Calibri"/>
              <a:buAutoNum type="arabicPeriod"/>
            </a:pPr>
            <a:r>
              <a:rPr lang="en-US" sz="2700" b="0" i="0" u="none" strike="noStrike" cap="none" baseline="0">
                <a:solidFill>
                  <a:schemeClr val="dk1"/>
                </a:solidFill>
                <a:latin typeface="Calibri"/>
                <a:ea typeface="Calibri"/>
                <a:cs typeface="Calibri"/>
                <a:sym typeface="Calibri"/>
              </a:rPr>
              <a:t>FSC Guidelines on FPIC (</a:t>
            </a:r>
            <a:r>
              <a:rPr lang="en-US" sz="2700">
                <a:solidFill>
                  <a:schemeClr val="dk1"/>
                </a:solidFill>
                <a:latin typeface="Calibri"/>
                <a:ea typeface="Calibri"/>
                <a:cs typeface="Calibri"/>
                <a:sym typeface="Calibri"/>
              </a:rPr>
              <a:t>LJ)</a:t>
            </a:r>
          </a:p>
          <a:p>
            <a:pPr marL="514350" marR="0" lvl="0" indent="-514350" algn="l" rtl="0">
              <a:lnSpc>
                <a:spcPct val="80000"/>
              </a:lnSpc>
              <a:spcBef>
                <a:spcPts val="540"/>
              </a:spcBef>
              <a:buClr>
                <a:schemeClr val="dk1"/>
              </a:buClr>
              <a:buSzPct val="100000"/>
              <a:buFont typeface="Calibri"/>
              <a:buAutoNum type="arabicPeriod"/>
            </a:pPr>
            <a:r>
              <a:rPr lang="en-US" sz="2700" b="0" i="0" u="none" strike="noStrike" cap="none" baseline="0">
                <a:solidFill>
                  <a:schemeClr val="dk1"/>
                </a:solidFill>
                <a:latin typeface="Calibri"/>
                <a:ea typeface="Calibri"/>
                <a:cs typeface="Calibri"/>
                <a:sym typeface="Calibri"/>
              </a:rPr>
              <a:t>Annex</a:t>
            </a:r>
            <a:r>
              <a:rPr lang="en-US" sz="2700" b="1" i="0" u="none" strike="noStrike" cap="none" baseline="0">
                <a:solidFill>
                  <a:schemeClr val="dk1"/>
                </a:solidFill>
                <a:latin typeface="Calibri"/>
                <a:ea typeface="Calibri"/>
                <a:cs typeface="Calibri"/>
                <a:sym typeface="Calibri"/>
              </a:rPr>
              <a:t>: </a:t>
            </a:r>
            <a:r>
              <a:rPr lang="en-US" sz="2700" b="0" i="0" u="none" strike="noStrike" cap="none" baseline="0">
                <a:solidFill>
                  <a:schemeClr val="dk1"/>
                </a:solidFill>
                <a:latin typeface="Calibri"/>
                <a:ea typeface="Calibri"/>
                <a:cs typeface="Calibri"/>
                <a:sym typeface="Calibri"/>
              </a:rPr>
              <a:t>FSC’s governance structure</a:t>
            </a:r>
          </a:p>
        </p:txBody>
      </p:sp>
      <p:sp>
        <p:nvSpPr>
          <p:cNvPr id="130" name="Shape 130"/>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131" name="Shape 13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4400" b="0" i="0" u="none" strike="noStrike" cap="none" baseline="0">
              <a:solidFill>
                <a:schemeClr val="dk1"/>
              </a:solidFill>
              <a:latin typeface="Calibri"/>
              <a:ea typeface="Calibri"/>
              <a:cs typeface="Calibri"/>
              <a:sym typeface="Calibri"/>
            </a:endParaRPr>
          </a:p>
        </p:txBody>
      </p:sp>
      <p:sp>
        <p:nvSpPr>
          <p:cNvPr id="269" name="Shape 26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Assessment of risk by individual enterprises has been expensive and unreliable.  It is being replaced by national risk assessment, organised in this country by FSC Canada.</a:t>
            </a:r>
          </a:p>
          <a:p>
            <a:pPr marL="0" marR="0" lvl="0" indent="0" algn="l" rtl="0">
              <a:spcBef>
                <a:spcPts val="590"/>
              </a:spcBef>
              <a:buClr>
                <a:schemeClr val="dk1"/>
              </a:buClr>
              <a:buSzPct val="25000"/>
              <a:buFont typeface="Arial"/>
              <a:buNone/>
            </a:pPr>
            <a:r>
              <a:rPr lang="en-US" sz="2950" b="0" i="0" u="none" strike="noStrike" cap="none" baseline="0">
                <a:solidFill>
                  <a:schemeClr val="dk1"/>
                </a:solidFill>
                <a:latin typeface="Calibri"/>
                <a:ea typeface="Calibri"/>
                <a:cs typeface="Calibri"/>
                <a:sym typeface="Calibri"/>
              </a:rPr>
              <a:t> </a:t>
            </a:r>
          </a:p>
          <a:p>
            <a:pPr marL="342900" marR="0" lvl="0" indent="-342900" algn="l" rtl="0">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Control measures to be followed in situations of identified (‘specified’) risk have been derived from FSC’s international generic indicators which are being finalised for Board approval. </a:t>
            </a:r>
          </a:p>
        </p:txBody>
      </p:sp>
      <p:sp>
        <p:nvSpPr>
          <p:cNvPr id="270" name="Shape 270"/>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71" name="Shape 2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FPIC required for ‘Controlled Wood’</a:t>
            </a:r>
          </a:p>
        </p:txBody>
      </p:sp>
      <p:sp>
        <p:nvSpPr>
          <p:cNvPr id="277" name="Shape 27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FPIC must be implemented for forest management certification </a:t>
            </a:r>
            <a:r>
              <a:rPr lang="en-US" sz="3200" b="0" i="0" u="none" strike="noStrike" cap="none" baseline="0">
                <a:solidFill>
                  <a:srgbClr val="000000"/>
                </a:solidFill>
                <a:latin typeface="Calibri"/>
                <a:ea typeface="Calibri"/>
                <a:cs typeface="Calibri"/>
                <a:sym typeface="Calibri"/>
              </a:rPr>
              <a:t>and</a:t>
            </a:r>
            <a:r>
              <a:rPr lang="en-US" sz="3200">
                <a:solidFill>
                  <a:srgbClr val="FF0000"/>
                </a:solidFill>
                <a:latin typeface="Calibri"/>
                <a:ea typeface="Calibri"/>
                <a:cs typeface="Calibri"/>
                <a:sym typeface="Calibri"/>
              </a:rPr>
              <a:t> </a:t>
            </a:r>
            <a:r>
              <a:rPr lang="en-US" sz="3200" b="0" i="0" u="none" strike="noStrike" cap="none" baseline="0">
                <a:solidFill>
                  <a:schemeClr val="dk1"/>
                </a:solidFill>
                <a:latin typeface="Calibri"/>
                <a:ea typeface="Calibri"/>
                <a:cs typeface="Calibri"/>
                <a:sym typeface="Calibri"/>
              </a:rPr>
              <a:t>for verification of Controlled Wood</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Risk category 2 in Controlled Wood = ‘Wood harvested in violation of traditional and human rights’</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FPIC must be demonstrated in National Risk Assessments and by enterprises supplying Controlled Wood</a:t>
            </a:r>
          </a:p>
          <a:p>
            <a:pPr marL="0" marR="0" lvl="0" indent="0" algn="l" rtl="0">
              <a:lnSpc>
                <a:spcPct val="90000"/>
              </a:lnSpc>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278" name="Shape 278"/>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79" name="Shape 2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Requirements for sourcing Controlled Wood</a:t>
            </a:r>
          </a:p>
        </p:txBody>
      </p:sp>
      <p:graphicFrame>
        <p:nvGraphicFramePr>
          <p:cNvPr id="292" name="Shape 292"/>
          <p:cNvGraphicFramePr/>
          <p:nvPr/>
        </p:nvGraphicFramePr>
        <p:xfrm>
          <a:off x="688085" y="1417637"/>
          <a:ext cx="8229675" cy="5303540"/>
        </p:xfrm>
        <a:graphic>
          <a:graphicData uri="http://schemas.openxmlformats.org/drawingml/2006/table">
            <a:tbl>
              <a:tblPr firstRow="1" bandRow="1">
                <a:noFill/>
                <a:tableStyleId>{61723A3E-A57F-41D6-9591-FE50882E3141}</a:tableStyleId>
              </a:tblPr>
              <a:tblGrid>
                <a:gridCol w="8229675"/>
              </a:tblGrid>
              <a:tr h="2132075">
                <a:tc>
                  <a:txBody>
                    <a:bodyPr/>
                    <a:lstStyle/>
                    <a:p>
                      <a:pPr marL="0" marR="0" lvl="0" indent="0" algn="l" rtl="0">
                        <a:spcBef>
                          <a:spcPts val="0"/>
                        </a:spcBef>
                        <a:buSzPct val="25000"/>
                        <a:buNone/>
                      </a:pPr>
                      <a:r>
                        <a:rPr lang="en-US" sz="2800" b="1" u="none" strike="noStrike" cap="none" baseline="0">
                          <a:solidFill>
                            <a:schemeClr val="lt1"/>
                          </a:solidFill>
                          <a:latin typeface="Calibri"/>
                          <a:ea typeface="Calibri"/>
                          <a:cs typeface="Calibri"/>
                          <a:sym typeface="Calibri"/>
                        </a:rPr>
                        <a:t>1.14 Free, Prior and Informed Consent.</a:t>
                      </a:r>
                    </a:p>
                    <a:p>
                      <a:pPr marL="0" marR="0" lvl="0" indent="0" algn="l" rtl="0">
                        <a:spcBef>
                          <a:spcPts val="0"/>
                        </a:spcBef>
                        <a:buSzPct val="25000"/>
                        <a:buNone/>
                      </a:pPr>
                      <a:r>
                        <a:rPr lang="en-US" sz="2800" b="1" i="1" u="none" strike="noStrike" cap="none" baseline="0">
                          <a:solidFill>
                            <a:schemeClr val="lt1"/>
                          </a:solidFill>
                          <a:latin typeface="Calibri"/>
                          <a:ea typeface="Calibri"/>
                          <a:cs typeface="Calibri"/>
                          <a:sym typeface="Calibri"/>
                        </a:rPr>
                        <a:t>Legislation covering ‘free, prior and informed consent’ in connection with forest management rights, and customary rights to the organization in charge of the harvesting operation.  (4.2)</a:t>
                      </a:r>
                      <a:r>
                        <a:rPr lang="en-US" sz="2800" u="none" strike="noStrike" cap="none" baseline="0"/>
                        <a:t> </a:t>
                      </a:r>
                    </a:p>
                  </a:txBody>
                  <a:tcPr marL="89875" marR="89875" marT="45725" marB="45725"/>
                </a:tc>
              </a:tr>
              <a:tr h="2624075">
                <a:tc>
                  <a:txBody>
                    <a:bodyPr/>
                    <a:lstStyle/>
                    <a:p>
                      <a:pPr marL="0" marR="0" lvl="0" indent="0" algn="l" rtl="0">
                        <a:spcBef>
                          <a:spcPts val="0"/>
                        </a:spcBef>
                        <a:buSzPct val="25000"/>
                        <a:buNone/>
                      </a:pPr>
                      <a:r>
                        <a:rPr lang="en-US" sz="2800" u="none" strike="noStrike" cap="none" baseline="0">
                          <a:solidFill>
                            <a:schemeClr val="dk1"/>
                          </a:solidFill>
                          <a:latin typeface="Calibri"/>
                          <a:ea typeface="Calibri"/>
                          <a:cs typeface="Calibri"/>
                          <a:sym typeface="Calibri"/>
                        </a:rPr>
                        <a:t>1.15 Indigenous Peoples’ rights.</a:t>
                      </a:r>
                    </a:p>
                    <a:p>
                      <a:pPr marL="0" marR="0" lvl="0" indent="0" algn="l" rtl="0">
                        <a:spcBef>
                          <a:spcPts val="0"/>
                        </a:spcBef>
                        <a:buSzPct val="25000"/>
                        <a:buNone/>
                      </a:pPr>
                      <a:r>
                        <a:rPr lang="en-US" sz="2800" i="1" u="none" strike="noStrike" cap="none" baseline="0">
                          <a:solidFill>
                            <a:schemeClr val="dk1"/>
                          </a:solidFill>
                          <a:latin typeface="Calibri"/>
                          <a:ea typeface="Calibri"/>
                          <a:cs typeface="Calibri"/>
                          <a:sym typeface="Calibri"/>
                        </a:rPr>
                        <a:t>Legislation that regulates the rights of indigenous people as far as it’s related to forestry activities. Possible aspects to consider are land tenure, right to use certain forest related resources or practice traditional activities, which may involve forest lands. (4.3)</a:t>
                      </a:r>
                      <a:r>
                        <a:rPr lang="en-US" sz="2800" u="none" strike="noStrike" cap="none" baseline="0"/>
                        <a:t> </a:t>
                      </a:r>
                    </a:p>
                  </a:txBody>
                  <a:tcPr marL="89875" marR="89875" marT="45725" marB="45725"/>
                </a:tc>
              </a:tr>
            </a:tbl>
          </a:graphicData>
        </a:graphic>
      </p:graphicFrame>
      <p:sp>
        <p:nvSpPr>
          <p:cNvPr id="293" name="Shape 293"/>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94" name="Shape 29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graphicFrame>
        <p:nvGraphicFramePr>
          <p:cNvPr id="284" name="Shape 284"/>
          <p:cNvGraphicFramePr/>
          <p:nvPr/>
        </p:nvGraphicFramePr>
        <p:xfrm>
          <a:off x="307845" y="368597"/>
          <a:ext cx="8378950" cy="6041020"/>
        </p:xfrm>
        <a:graphic>
          <a:graphicData uri="http://schemas.openxmlformats.org/drawingml/2006/table">
            <a:tbl>
              <a:tblPr firstRow="1" bandRow="1">
                <a:noFill/>
                <a:tableStyleId>{8FED1887-FAB6-4EDA-85B9-8C32D1A3FF43}</a:tableStyleId>
              </a:tblPr>
              <a:tblGrid>
                <a:gridCol w="3771125"/>
                <a:gridCol w="4607825"/>
              </a:tblGrid>
              <a:tr h="1502225">
                <a:tc>
                  <a:txBody>
                    <a:bodyPr/>
                    <a:lstStyle/>
                    <a:p>
                      <a:pPr marL="0" marR="0" lvl="0" indent="0" algn="l" rtl="0">
                        <a:spcBef>
                          <a:spcPts val="0"/>
                        </a:spcBef>
                        <a:buSzPct val="25000"/>
                        <a:buNone/>
                      </a:pPr>
                      <a:r>
                        <a:rPr lang="en-US" sz="1800" b="1" u="none" strike="noStrike" cap="none" baseline="0">
                          <a:solidFill>
                            <a:schemeClr val="lt1"/>
                          </a:solidFill>
                          <a:latin typeface="Calibri"/>
                          <a:ea typeface="Calibri"/>
                          <a:cs typeface="Calibri"/>
                          <a:sym typeface="Calibri"/>
                        </a:rPr>
                        <a:t>Controlled Wood indicator</a:t>
                      </a:r>
                      <a:r>
                        <a:rPr lang="en-US" sz="1800" u="none" strike="noStrike" cap="none" baseline="0"/>
                        <a:t> </a:t>
                      </a:r>
                    </a:p>
                  </a:txBody>
                  <a:tcPr marL="91450" marR="91450" marT="45725" marB="45725"/>
                </a:tc>
                <a:tc>
                  <a:txBody>
                    <a:bodyPr/>
                    <a:lstStyle/>
                    <a:p>
                      <a:pPr marL="0" marR="0" lvl="0" indent="0" algn="l" rtl="0">
                        <a:spcBef>
                          <a:spcPts val="0"/>
                        </a:spcBef>
                        <a:buSzPct val="25000"/>
                        <a:buNone/>
                      </a:pPr>
                      <a:r>
                        <a:rPr lang="en-US" sz="1800" b="1" u="none" strike="noStrike" cap="none" baseline="0">
                          <a:solidFill>
                            <a:schemeClr val="lt1"/>
                          </a:solidFill>
                          <a:latin typeface="Calibri"/>
                          <a:ea typeface="Calibri"/>
                          <a:cs typeface="Calibri"/>
                          <a:sym typeface="Calibri"/>
                        </a:rPr>
                        <a:t>Controlled Wood verifier</a:t>
                      </a:r>
                    </a:p>
                  </a:txBody>
                  <a:tcPr marL="91450" marR="91450" marT="45725" marB="45725"/>
                </a:tc>
              </a:tr>
              <a:tr h="1502225">
                <a:tc>
                  <a:txBody>
                    <a:bodyPr/>
                    <a:lstStyle/>
                    <a:p>
                      <a:pPr marL="0" marR="0" lvl="0" indent="0" algn="l" rtl="0">
                        <a:spcBef>
                          <a:spcPts val="0"/>
                        </a:spcBef>
                        <a:buSzPct val="25000"/>
                        <a:buNone/>
                      </a:pPr>
                      <a:r>
                        <a:rPr lang="en-US" sz="1800" u="none" strike="noStrike" cap="none" baseline="0"/>
                        <a:t>1.14 Free, Prior and Informed Consent</a:t>
                      </a:r>
                    </a:p>
                  </a:txBody>
                  <a:tcPr marL="91450" marR="91450" marT="45725" marB="45725"/>
                </a:tc>
                <a:tc>
                  <a:txBody>
                    <a:bodyPr/>
                    <a:lstStyle/>
                    <a:p>
                      <a:pPr marL="0" marR="0" lvl="0" indent="0" algn="just" rtl="0">
                        <a:spcBef>
                          <a:spcPts val="0"/>
                        </a:spcBef>
                        <a:buSzPct val="25000"/>
                        <a:buNone/>
                      </a:pPr>
                      <a:r>
                        <a:rPr lang="en-US" sz="1800" u="none" strike="noStrike" cap="none" baseline="0">
                          <a:latin typeface="Cambria"/>
                          <a:ea typeface="Cambria"/>
                          <a:cs typeface="Cambria"/>
                          <a:sym typeface="Cambria"/>
                        </a:rPr>
                        <a:t>Stakeholder consultation provides evidence that legal requirements related to free, prior and informed consent was upheld regarding forest management rights.</a:t>
                      </a:r>
                    </a:p>
                  </a:txBody>
                  <a:tcPr marL="90175" marR="90175" marT="0" marB="0"/>
                </a:tc>
              </a:tr>
              <a:tr h="2983325">
                <a:tc>
                  <a:txBody>
                    <a:bodyPr/>
                    <a:lstStyle/>
                    <a:p>
                      <a:pPr marL="0" marR="0" lvl="0" indent="0" algn="l" rtl="0">
                        <a:spcBef>
                          <a:spcPts val="0"/>
                        </a:spcBef>
                        <a:buSzPct val="25000"/>
                        <a:buNone/>
                      </a:pPr>
                      <a:r>
                        <a:rPr lang="en-US" sz="1800" u="none" strike="noStrike" cap="none" baseline="0"/>
                        <a:t>1.15 Indigenous Peoples/Traditional Peoples’ rights</a:t>
                      </a:r>
                    </a:p>
                  </a:txBody>
                  <a:tcPr marL="91450" marR="91450" marT="45725" marB="45725"/>
                </a:tc>
                <a:tc>
                  <a:txBody>
                    <a:bodyPr/>
                    <a:lstStyle/>
                    <a:p>
                      <a:pPr marL="0" marR="0" lvl="0" indent="0" algn="just" rtl="0">
                        <a:lnSpc>
                          <a:spcPct val="107000"/>
                        </a:lnSpc>
                        <a:spcBef>
                          <a:spcPts val="0"/>
                        </a:spcBef>
                        <a:spcAft>
                          <a:spcPts val="0"/>
                        </a:spcAft>
                        <a:buSzPct val="25000"/>
                        <a:buNone/>
                      </a:pPr>
                      <a:r>
                        <a:rPr lang="en-US" sz="1800" u="none" strike="noStrike" cap="none" baseline="0">
                          <a:latin typeface="Calibri"/>
                          <a:ea typeface="Calibri"/>
                          <a:cs typeface="Calibri"/>
                          <a:sym typeface="Calibri"/>
                        </a:rPr>
                        <a:t>Stakeholder consultation provides evidences that Indigenous Peoples’/Traditional Peoples´ legally established rights are not being violated.</a:t>
                      </a:r>
                    </a:p>
                    <a:p>
                      <a:pPr marL="0" marR="0" lvl="0" indent="0" algn="just" rtl="0">
                        <a:lnSpc>
                          <a:spcPct val="107000"/>
                        </a:lnSpc>
                        <a:spcBef>
                          <a:spcPts val="800"/>
                        </a:spcBef>
                        <a:spcAft>
                          <a:spcPts val="800"/>
                        </a:spcAft>
                        <a:buSzPct val="25000"/>
                        <a:buNone/>
                      </a:pPr>
                      <a:r>
                        <a:rPr lang="en-US" sz="1800" u="none" strike="noStrike" cap="none" baseline="0">
                          <a:solidFill>
                            <a:schemeClr val="dk1"/>
                          </a:solidFill>
                          <a:latin typeface="Calibri"/>
                          <a:ea typeface="Calibri"/>
                          <a:cs typeface="Calibri"/>
                          <a:sym typeface="Calibri"/>
                        </a:rPr>
                        <a:t>Expert engagement to determine specific legal obligations regarding traditional and human rights, and to ensure that the legislation consulted is current (considers most recent amendments); and considers judicial decisions relevant to interpreting legal obligations.</a:t>
                      </a:r>
                      <a:r>
                        <a:rPr lang="en-US" sz="1100" u="none" strike="noStrike" cap="none" baseline="0"/>
                        <a:t> </a:t>
                      </a:r>
                    </a:p>
                  </a:txBody>
                  <a:tcPr marL="90175" marR="90175" marT="0" marB="0"/>
                </a:tc>
              </a:tr>
            </a:tbl>
          </a:graphicData>
        </a:graphic>
      </p:graphicFrame>
      <p:sp>
        <p:nvSpPr>
          <p:cNvPr id="285" name="Shape 285"/>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286" name="Shape 2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Requirements for sourcing Controlled Wood</a:t>
            </a:r>
          </a:p>
        </p:txBody>
      </p:sp>
      <p:graphicFrame>
        <p:nvGraphicFramePr>
          <p:cNvPr id="308" name="Shape 308"/>
          <p:cNvGraphicFramePr/>
          <p:nvPr/>
        </p:nvGraphicFramePr>
        <p:xfrm>
          <a:off x="269365" y="1600200"/>
          <a:ext cx="8581225" cy="4756150"/>
        </p:xfrm>
        <a:graphic>
          <a:graphicData uri="http://schemas.openxmlformats.org/drawingml/2006/table">
            <a:tbl>
              <a:tblPr firstRow="1" bandRow="1">
                <a:noFill/>
                <a:tableStyleId>{9D23F60A-031E-47CD-820F-BB9D225AA487}</a:tableStyleId>
              </a:tblPr>
              <a:tblGrid>
                <a:gridCol w="8581225"/>
              </a:tblGrid>
              <a:tr h="2926850">
                <a:tc>
                  <a:txBody>
                    <a:bodyPr/>
                    <a:lstStyle/>
                    <a:p>
                      <a:pPr marL="0" marR="0" lvl="0" indent="0" algn="l" rtl="0">
                        <a:spcBef>
                          <a:spcPts val="0"/>
                        </a:spcBef>
                        <a:buSzPct val="25000"/>
                        <a:buNone/>
                      </a:pPr>
                      <a:r>
                        <a:rPr lang="en-US" sz="2400" b="1" u="none" strike="noStrike" cap="none" baseline="0">
                          <a:solidFill>
                            <a:schemeClr val="lt1"/>
                          </a:solidFill>
                          <a:latin typeface="Calibri"/>
                          <a:ea typeface="Calibri"/>
                          <a:cs typeface="Calibri"/>
                          <a:sym typeface="Calibri"/>
                        </a:rPr>
                        <a:t>5.6 The Organization shall recognize and uphold the legal and customary rights of Indigenous Peoples to maintain control over management activities within or related to the Supply Unit to the extent necessary to protect their rights, resources, and lands and territories. Delegation by Indigenous Peoples of control over management activities to third parties requires Free, Prior and Informed Consent.</a:t>
                      </a:r>
                      <a:r>
                        <a:rPr lang="en-US" sz="2400" u="none" strike="noStrike" cap="none" baseline="0"/>
                        <a:t> </a:t>
                      </a:r>
                    </a:p>
                  </a:txBody>
                  <a:tcPr marL="91450" marR="91450" marT="45725" marB="45725"/>
                </a:tc>
              </a:tr>
              <a:tr h="1829300">
                <a:tc>
                  <a:txBody>
                    <a:bodyPr/>
                    <a:lstStyle/>
                    <a:p>
                      <a:pPr marL="0" marR="0" lvl="0" indent="0" algn="l" rtl="0">
                        <a:spcBef>
                          <a:spcPts val="0"/>
                        </a:spcBef>
                        <a:buSzPct val="25000"/>
                        <a:buNone/>
                      </a:pPr>
                      <a:r>
                        <a:rPr lang="en-US" sz="2400" u="none" strike="noStrike" cap="none" baseline="0">
                          <a:solidFill>
                            <a:schemeClr val="dk1"/>
                          </a:solidFill>
                          <a:latin typeface="Calibri"/>
                          <a:ea typeface="Calibri"/>
                          <a:cs typeface="Calibri"/>
                          <a:sym typeface="Calibri"/>
                        </a:rPr>
                        <a:t>5.7 In the event of delegation of control over management activities, a binding agreement between The Organization and the Indigenous Peoples and/or Traditional Peoples shall be concluded through Free, Prior and Informed Consent. </a:t>
                      </a:r>
                    </a:p>
                  </a:txBody>
                  <a:tcPr marL="91450" marR="91450" marT="45725" marB="45725"/>
                </a:tc>
              </a:tr>
            </a:tbl>
          </a:graphicData>
        </a:graphic>
      </p:graphicFrame>
      <p:sp>
        <p:nvSpPr>
          <p:cNvPr id="309" name="Shape 309"/>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10" name="Shape 3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Note the special relevance for Canada </a:t>
            </a:r>
          </a:p>
        </p:txBody>
      </p:sp>
      <p:graphicFrame>
        <p:nvGraphicFramePr>
          <p:cNvPr id="300" name="Shape 300"/>
          <p:cNvGraphicFramePr/>
          <p:nvPr>
            <p:extLst>
              <p:ext uri="{D42A27DB-BD31-4B8C-83A1-F6EECF244321}">
                <p14:modId xmlns:p14="http://schemas.microsoft.com/office/powerpoint/2010/main" val="2772889735"/>
              </p:ext>
            </p:extLst>
          </p:nvPr>
        </p:nvGraphicFramePr>
        <p:xfrm>
          <a:off x="457200" y="1600200"/>
          <a:ext cx="8229600" cy="4120760"/>
        </p:xfrm>
        <a:graphic>
          <a:graphicData uri="http://schemas.openxmlformats.org/drawingml/2006/table">
            <a:tbl>
              <a:tblPr firstRow="1" bandRow="1">
                <a:noFill/>
                <a:tableStyleId>{17B74356-7C36-4F91-B4DF-0FFF337E682C}</a:tableStyleId>
              </a:tblPr>
              <a:tblGrid>
                <a:gridCol w="3140750"/>
                <a:gridCol w="5088850"/>
              </a:tblGrid>
              <a:tr h="615550">
                <a:tc>
                  <a:txBody>
                    <a:bodyPr/>
                    <a:lstStyle/>
                    <a:p>
                      <a:pPr marL="0" marR="0" lvl="0" indent="0" algn="l" rtl="0">
                        <a:spcBef>
                          <a:spcPts val="0"/>
                        </a:spcBef>
                        <a:buSzPct val="25000"/>
                        <a:buNone/>
                      </a:pPr>
                      <a:r>
                        <a:rPr lang="en-US" sz="1800" b="1" u="none" strike="noStrike" cap="none" baseline="0">
                          <a:solidFill>
                            <a:schemeClr val="lt1"/>
                          </a:solidFill>
                          <a:latin typeface="Calibri"/>
                          <a:ea typeface="Calibri"/>
                          <a:cs typeface="Calibri"/>
                          <a:sym typeface="Calibri"/>
                        </a:rPr>
                        <a:t>Controlled Wood indicator</a:t>
                      </a:r>
                      <a:r>
                        <a:rPr lang="en-US" sz="1800" u="none" strike="noStrike" cap="none" baseline="0"/>
                        <a:t> </a:t>
                      </a:r>
                    </a:p>
                  </a:txBody>
                  <a:tcPr marL="91450" marR="91450" marT="45725" marB="45725"/>
                </a:tc>
                <a:tc>
                  <a:txBody>
                    <a:bodyPr/>
                    <a:lstStyle/>
                    <a:p>
                      <a:pPr marL="0" marR="0" lvl="0" indent="0" algn="l" rtl="0">
                        <a:spcBef>
                          <a:spcPts val="0"/>
                        </a:spcBef>
                        <a:buSzPct val="25000"/>
                        <a:buNone/>
                      </a:pPr>
                      <a:r>
                        <a:rPr lang="en-US" sz="1800" b="1" u="none" strike="noStrike" cap="none" baseline="0">
                          <a:solidFill>
                            <a:schemeClr val="lt1"/>
                          </a:solidFill>
                          <a:latin typeface="Calibri"/>
                          <a:ea typeface="Calibri"/>
                          <a:cs typeface="Calibri"/>
                          <a:sym typeface="Calibri"/>
                        </a:rPr>
                        <a:t>Controlled Wood verifier</a:t>
                      </a:r>
                    </a:p>
                  </a:txBody>
                  <a:tcPr marL="91450" marR="91450" marT="45725" marB="45725"/>
                </a:tc>
              </a:tr>
              <a:tr h="2883850">
                <a:tc>
                  <a:txBody>
                    <a:bodyPr/>
                    <a:lstStyle/>
                    <a:p>
                      <a:pPr marL="0" marR="0" lvl="0" indent="0" algn="l" rtl="0">
                        <a:spcBef>
                          <a:spcPts val="0"/>
                        </a:spcBef>
                        <a:buSzPct val="25000"/>
                        <a:buNone/>
                      </a:pPr>
                      <a:r>
                        <a:rPr lang="en-US" sz="1800" u="none" strike="noStrike" cap="none" baseline="0" smtClean="0"/>
                        <a:t>5.6-5.7</a:t>
                      </a:r>
                      <a:endParaRPr lang="en-US" sz="1800" u="none" strike="noStrike" cap="none" baseline="0"/>
                    </a:p>
                  </a:txBody>
                  <a:tcPr marL="91450" marR="91450" marT="45725" marB="45725"/>
                </a:tc>
                <a:tc>
                  <a:txBody>
                    <a:bodyPr/>
                    <a:lstStyle/>
                    <a:p>
                      <a:pPr marL="0" marR="0" lvl="0" indent="0" algn="l" rtl="0">
                        <a:spcBef>
                          <a:spcPts val="0"/>
                        </a:spcBef>
                        <a:buSzPct val="25000"/>
                        <a:buNone/>
                      </a:pPr>
                      <a:r>
                        <a:rPr lang="en-US" sz="2800" u="none" strike="noStrike" cap="none" baseline="0">
                          <a:solidFill>
                            <a:schemeClr val="dk1"/>
                          </a:solidFill>
                          <a:latin typeface="Calibri"/>
                          <a:ea typeface="Calibri"/>
                          <a:cs typeface="Calibri"/>
                          <a:sym typeface="Calibri"/>
                        </a:rPr>
                        <a:t>Stakeholder consultation confirms implementation of free, prior and informed consent (FIPC*) of Indigenous Peoples, Traditional Peoples, local communities with traditional rights in forestry operations in sourcing area. </a:t>
                      </a:r>
                    </a:p>
                  </a:txBody>
                  <a:tcPr marL="91450" marR="91450" marT="45725" marB="45725"/>
                </a:tc>
              </a:tr>
            </a:tbl>
          </a:graphicData>
        </a:graphic>
      </p:graphicFrame>
      <p:sp>
        <p:nvSpPr>
          <p:cNvPr id="301" name="Shape 301"/>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02" name="Shape 30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Note:</a:t>
            </a:r>
          </a:p>
        </p:txBody>
      </p:sp>
      <p:sp>
        <p:nvSpPr>
          <p:cNvPr id="316" name="Shape 316"/>
          <p:cNvSpPr txBox="1">
            <a:spLocks noGrp="1"/>
          </p:cNvSpPr>
          <p:nvPr>
            <p:ph type="body" idx="1"/>
          </p:nvPr>
        </p:nvSpPr>
        <p:spPr>
          <a:xfrm>
            <a:off x="0" y="1600200"/>
            <a:ext cx="8908304"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Binding agreements may be, but are not limited to, written agreements. They must reflect cultural requirements and may also be based on oral and honor systems, to be applied in cases where written agreements are not favored by Indigenous Peoples and/or Traditional Peoples, either for practical reasons or on principle.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317" name="Shape 317"/>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18" name="Shape 31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6. FSC Draft Guidelines on FPIC (2012)</a:t>
            </a:r>
          </a:p>
        </p:txBody>
      </p:sp>
      <p:sp>
        <p:nvSpPr>
          <p:cNvPr id="324" name="Shape 32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FSC guidelines for the implementation of the right to free, prior and informed consent (FPIC), V1-0, 30 October 2012</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drafted by Leo van der Vlist (Netherlands Centre for </a:t>
            </a:r>
            <a:r>
              <a:rPr lang="en-US" sz="2800" b="0" i="0" u="none" strike="noStrike" cap="none" baseline="0">
                <a:solidFill>
                  <a:srgbClr val="000000"/>
                </a:solidFill>
                <a:latin typeface="Calibri"/>
                <a:ea typeface="Calibri"/>
                <a:cs typeface="Calibri"/>
                <a:sym typeface="Calibri"/>
              </a:rPr>
              <a:t>Indigenous Peoples) and</a:t>
            </a:r>
            <a:r>
              <a:rPr lang="en-US" sz="2400" b="0" i="0" u="none" strike="noStrike" cap="none" baseline="0">
                <a:solidFill>
                  <a:srgbClr val="000000"/>
                </a:solidFill>
                <a:latin typeface="Calibri"/>
                <a:ea typeface="Calibri"/>
                <a:cs typeface="Calibri"/>
                <a:sym typeface="Calibri"/>
              </a:rPr>
              <a:t> </a:t>
            </a:r>
            <a:r>
              <a:rPr lang="en-US" sz="2800" b="0" i="0" u="none" strike="noStrike" cap="none" baseline="0">
                <a:solidFill>
                  <a:srgbClr val="000000"/>
                </a:solidFill>
                <a:latin typeface="Calibri"/>
                <a:ea typeface="Calibri"/>
                <a:cs typeface="Calibri"/>
                <a:sym typeface="Calibri"/>
              </a:rPr>
              <a:t>Wolfgang Richert (Wolf Consultancy)</a:t>
            </a:r>
          </a:p>
          <a:p>
            <a:pPr marL="342900" marR="0" lvl="0" indent="-342900" algn="l" rtl="0">
              <a:spcBef>
                <a:spcPts val="64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Guidelines remain in draft but are scheduled to be under revision at this time</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325" name="Shape 325"/>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26" name="Shape 3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lgn="l" rtl="0">
              <a:lnSpc>
                <a:spcPct val="90000"/>
              </a:lnSpc>
              <a:spcBef>
                <a:spcPts val="0"/>
              </a:spcBef>
              <a:buNone/>
            </a:pPr>
            <a:r>
              <a:rPr lang="en-US" sz="3200" b="1">
                <a:solidFill>
                  <a:schemeClr val="dk1"/>
                </a:solidFill>
                <a:latin typeface="Calibri"/>
                <a:ea typeface="Calibri"/>
                <a:cs typeface="Calibri"/>
                <a:sym typeface="Calibri"/>
              </a:rPr>
              <a:t>FSC General Assembly – September 2014</a:t>
            </a:r>
          </a:p>
        </p:txBody>
      </p:sp>
      <p:sp>
        <p:nvSpPr>
          <p:cNvPr id="332" name="Shape 332"/>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33" name="Shape 3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334" name="Shape 33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lnSpc>
                <a:spcPct val="90000"/>
              </a:lnSpc>
              <a:spcBef>
                <a:spcPts val="640"/>
              </a:spcBef>
              <a:buClr>
                <a:schemeClr val="dk1"/>
              </a:buClr>
              <a:buSzPct val="114285"/>
              <a:buFont typeface="Arial"/>
              <a:buNone/>
            </a:pPr>
            <a:r>
              <a:rPr lang="en-US" sz="2800">
                <a:solidFill>
                  <a:schemeClr val="dk1"/>
                </a:solidFill>
                <a:latin typeface="Calibri"/>
                <a:ea typeface="Calibri"/>
                <a:cs typeface="Calibri"/>
                <a:sym typeface="Calibri"/>
              </a:rPr>
              <a:t>Side meeting held on draft FPIC Guideline</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Decision announced:</a:t>
            </a:r>
          </a:p>
          <a:p>
            <a:pPr marL="742950" marR="0" lvl="1" indent="-285750" algn="l" rtl="0">
              <a:lnSpc>
                <a:spcPct val="90000"/>
              </a:lnSpc>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In collaboration with FSC’s Permanent Indigenous Peoples Committee (PIPC) FSC Secretariat (Vanessa Linforth) and consultants to continue country-level field visits and consultations relating to FPIC, with a view to strengthening the Guidelines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a:spcBef>
                <a:spcPts val="0"/>
              </a:spcBef>
              <a:buNone/>
            </a:pPr>
            <a:r>
              <a:rPr lang="en-US"/>
              <a:t>PIPC at Oaxaca, Mexico</a:t>
            </a:r>
          </a:p>
        </p:txBody>
      </p:sp>
      <p:sp>
        <p:nvSpPr>
          <p:cNvPr id="340" name="Shape 340"/>
          <p:cNvSpPr txBox="1">
            <a:spLocks noGrp="1"/>
          </p:cNvSpPr>
          <p:nvPr>
            <p:ph type="body" idx="1"/>
          </p:nvPr>
        </p:nvSpPr>
        <p:spPr>
          <a:xfrm>
            <a:off x="457200" y="5662087"/>
            <a:ext cx="8229600" cy="905699"/>
          </a:xfrm>
          <a:prstGeom prst="rect">
            <a:avLst/>
          </a:prstGeom>
        </p:spPr>
        <p:txBody>
          <a:bodyPr lIns="91425" tIns="91425" rIns="91425" bIns="91425" anchor="t" anchorCtr="0">
            <a:noAutofit/>
          </a:bodyPr>
          <a:lstStyle/>
          <a:p>
            <a:pPr>
              <a:spcBef>
                <a:spcPts val="0"/>
              </a:spcBef>
              <a:buNone/>
            </a:pPr>
            <a:r>
              <a:rPr lang="en-US"/>
              <a:t>PIPC: Feb’14</a:t>
            </a:r>
          </a:p>
        </p:txBody>
      </p:sp>
      <p:pic>
        <p:nvPicPr>
          <p:cNvPr id="341" name="Shape 341"/>
          <p:cNvPicPr preferRelativeResize="0"/>
          <p:nvPr/>
        </p:nvPicPr>
        <p:blipFill>
          <a:blip r:embed="rId3">
            <a:alphaModFix/>
          </a:blip>
          <a:stretch>
            <a:fillRect/>
          </a:stretch>
        </p:blipFill>
        <p:spPr>
          <a:xfrm>
            <a:off x="1214749" y="1842375"/>
            <a:ext cx="6405249" cy="37888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1. What is the Forest Stewardship Council (FSC)</a:t>
            </a:r>
          </a:p>
        </p:txBody>
      </p:sp>
      <p:sp>
        <p:nvSpPr>
          <p:cNvPr id="137" name="Shape 137"/>
          <p:cNvSpPr txBox="1">
            <a:spLocks noGrp="1"/>
          </p:cNvSpPr>
          <p:nvPr>
            <p:ph type="body" idx="1"/>
          </p:nvPr>
        </p:nvSpPr>
        <p:spPr>
          <a:xfrm>
            <a:off x="457200" y="1600200"/>
            <a:ext cx="8229600" cy="5121275"/>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Quality Assurance Scheme </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Voluntary, independent of government, third-part</a:t>
            </a:r>
            <a:r>
              <a:rPr lang="en-US" sz="3200">
                <a:solidFill>
                  <a:schemeClr val="dk1"/>
                </a:solidFill>
                <a:latin typeface="Calibri"/>
                <a:ea typeface="Calibri"/>
                <a:cs typeface="Calibri"/>
                <a:sym typeface="Calibri"/>
              </a:rPr>
              <a:t>ies</a:t>
            </a:r>
            <a:r>
              <a:rPr lang="en-US" sz="3200" b="0" i="0" u="none" strike="noStrike" cap="none" baseline="0">
                <a:solidFill>
                  <a:schemeClr val="dk1"/>
                </a:solidFill>
                <a:latin typeface="Calibri"/>
                <a:ea typeface="Calibri"/>
                <a:cs typeface="Calibri"/>
                <a:sym typeface="Calibri"/>
              </a:rPr>
              <a:t> </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Uses accredited conformity assessment bodies (</a:t>
            </a:r>
            <a:r>
              <a:rPr lang="en-US" sz="3200">
                <a:solidFill>
                  <a:schemeClr val="dk1"/>
                </a:solidFill>
                <a:latin typeface="Calibri"/>
                <a:ea typeface="Calibri"/>
                <a:cs typeface="Calibri"/>
                <a:sym typeface="Calibri"/>
              </a:rPr>
              <a:t>CABs or CBs used synonymously for such bodies, </a:t>
            </a:r>
            <a:r>
              <a:rPr lang="en-US" sz="3200" b="0" i="0" u="none" strike="noStrike" cap="none" baseline="0">
                <a:solidFill>
                  <a:schemeClr val="dk1"/>
                </a:solidFill>
                <a:latin typeface="Calibri"/>
                <a:ea typeface="Calibri"/>
                <a:cs typeface="Calibri"/>
                <a:sym typeface="Calibri"/>
              </a:rPr>
              <a:t>e.g. Rainforest Alliance) for </a:t>
            </a:r>
            <a:r>
              <a:rPr lang="en-US" sz="3200">
                <a:solidFill>
                  <a:schemeClr val="dk1"/>
                </a:solidFill>
                <a:latin typeface="Calibri"/>
                <a:ea typeface="Calibri"/>
                <a:cs typeface="Calibri"/>
                <a:sym typeface="Calibri"/>
              </a:rPr>
              <a:t>(audits) of conformance to FSC standards</a:t>
            </a:r>
            <a:r>
              <a:rPr lang="en-US" sz="3200" b="0" i="0" u="none" strike="noStrike" cap="none" baseline="0">
                <a:solidFill>
                  <a:schemeClr val="dk1"/>
                </a:solidFill>
                <a:latin typeface="Calibri"/>
                <a:ea typeface="Calibri"/>
                <a:cs typeface="Calibri"/>
                <a:sym typeface="Calibri"/>
              </a:rPr>
              <a:t> </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FSC is not a direct seller of FSC-certified products but does provide some generalized support to small-scale certified producers.</a:t>
            </a:r>
          </a:p>
        </p:txBody>
      </p:sp>
      <p:sp>
        <p:nvSpPr>
          <p:cNvPr id="138" name="Shape 1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139" name="Shape 139"/>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a:spcBef>
                <a:spcPts val="0"/>
              </a:spcBef>
              <a:buNone/>
            </a:pPr>
            <a:r>
              <a:rPr lang="en-US"/>
              <a:t>PIPC: Morogoro, Tanzania</a:t>
            </a:r>
          </a:p>
        </p:txBody>
      </p:sp>
      <p:sp>
        <p:nvSpPr>
          <p:cNvPr id="348" name="Shape 348"/>
          <p:cNvSpPr txBox="1">
            <a:spLocks noGrp="1"/>
          </p:cNvSpPr>
          <p:nvPr>
            <p:ph type="body" idx="1"/>
          </p:nvPr>
        </p:nvSpPr>
        <p:spPr>
          <a:xfrm>
            <a:off x="457200" y="5662087"/>
            <a:ext cx="8229600" cy="905699"/>
          </a:xfrm>
          <a:prstGeom prst="rect">
            <a:avLst/>
          </a:prstGeom>
        </p:spPr>
        <p:txBody>
          <a:bodyPr lIns="91425" tIns="91425" rIns="91425" bIns="91425" anchor="t" anchorCtr="0">
            <a:noAutofit/>
          </a:bodyPr>
          <a:lstStyle/>
          <a:p>
            <a:pPr>
              <a:spcBef>
                <a:spcPts val="0"/>
              </a:spcBef>
              <a:buNone/>
            </a:pPr>
            <a:r>
              <a:rPr lang="en-US"/>
              <a:t>PIPC: June’14</a:t>
            </a:r>
          </a:p>
        </p:txBody>
      </p:sp>
      <p:pic>
        <p:nvPicPr>
          <p:cNvPr id="349" name="Shape 349"/>
          <p:cNvPicPr preferRelativeResize="0"/>
          <p:nvPr/>
        </p:nvPicPr>
        <p:blipFill>
          <a:blip r:embed="rId3">
            <a:alphaModFix/>
          </a:blip>
          <a:stretch>
            <a:fillRect/>
          </a:stretch>
        </p:blipFill>
        <p:spPr>
          <a:xfrm>
            <a:off x="1249050" y="1417650"/>
            <a:ext cx="6180675" cy="4094700"/>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lvl="0" algn="l" rtl="0">
              <a:lnSpc>
                <a:spcPct val="90000"/>
              </a:lnSpc>
              <a:spcBef>
                <a:spcPts val="640"/>
              </a:spcBef>
              <a:buNone/>
            </a:pPr>
            <a:r>
              <a:rPr lang="en-US" sz="2800" b="1">
                <a:solidFill>
                  <a:schemeClr val="dk1"/>
                </a:solidFill>
                <a:latin typeface="Calibri"/>
                <a:ea typeface="Calibri"/>
                <a:cs typeface="Calibri"/>
                <a:sym typeface="Calibri"/>
              </a:rPr>
              <a:t>2014 GA Side meeting on the draft FPIC Guideline:</a:t>
            </a:r>
          </a:p>
        </p:txBody>
      </p:sp>
      <p:sp>
        <p:nvSpPr>
          <p:cNvPr id="356" name="Shape 356"/>
          <p:cNvSpPr txBox="1">
            <a:spLocks noGrp="1"/>
          </p:cNvSpPr>
          <p:nvPr>
            <p:ph type="body" idx="1"/>
          </p:nvPr>
        </p:nvSpPr>
        <p:spPr>
          <a:xfrm>
            <a:off x="457200" y="5662087"/>
            <a:ext cx="8229600" cy="905699"/>
          </a:xfrm>
          <a:prstGeom prst="rect">
            <a:avLst/>
          </a:prstGeom>
        </p:spPr>
        <p:txBody>
          <a:bodyPr lIns="91425" tIns="91425" rIns="91425" bIns="91425" anchor="t" anchorCtr="0">
            <a:noAutofit/>
          </a:bodyPr>
          <a:lstStyle/>
          <a:p>
            <a:pPr>
              <a:spcBef>
                <a:spcPts val="0"/>
              </a:spcBef>
              <a:buNone/>
            </a:pPr>
            <a:r>
              <a:rPr lang="en-US"/>
              <a:t>Larry presenting at Seville General Assembly</a:t>
            </a:r>
          </a:p>
        </p:txBody>
      </p:sp>
      <p:pic>
        <p:nvPicPr>
          <p:cNvPr id="357" name="Shape 357"/>
          <p:cNvPicPr preferRelativeResize="0"/>
          <p:nvPr/>
        </p:nvPicPr>
        <p:blipFill rotWithShape="1">
          <a:blip r:embed="rId3">
            <a:alphaModFix/>
          </a:blip>
          <a:srcRect/>
          <a:stretch/>
        </p:blipFill>
        <p:spPr>
          <a:xfrm>
            <a:off x="1333725" y="1473462"/>
            <a:ext cx="5903496" cy="3911074"/>
          </a:xfrm>
          <a:prstGeom prst="rect">
            <a:avLst/>
          </a:prstGeom>
          <a:noFill/>
          <a:ln>
            <a:noFill/>
          </a:ln>
        </p:spPr>
      </p:pic>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Right to FPIC in the FSC system</a:t>
            </a:r>
          </a:p>
        </p:txBody>
      </p:sp>
      <p:sp>
        <p:nvSpPr>
          <p:cNvPr id="364" name="Shape 36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1. Requires the identification of all affected Indigenous Peoples and Local Communities with legal or customary rights to land or resources in and around the forest area (‘management unit’)</a:t>
            </a:r>
          </a:p>
        </p:txBody>
      </p:sp>
      <p:sp>
        <p:nvSpPr>
          <p:cNvPr id="365" name="Shape 365"/>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66" name="Shape 3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Right to FPIC in the FSC system - 2</a:t>
            </a:r>
          </a:p>
        </p:txBody>
      </p:sp>
      <p:sp>
        <p:nvSpPr>
          <p:cNvPr id="372" name="Shape 37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2. If these rights holders are willing to consider log harvesting by ‘The Organization’, the next step is an extensive and iterative process of engagement, in accordance with FPIC. </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FPIC is not equal to ‘engagement’: IPs have the right to give, withhold or withdraw consent to those activities that would affect their rights. </a:t>
            </a:r>
          </a:p>
        </p:txBody>
      </p:sp>
      <p:sp>
        <p:nvSpPr>
          <p:cNvPr id="373" name="Shape 373"/>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74" name="Shape 37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Right to FPIC in the FSC system - 3</a:t>
            </a:r>
          </a:p>
        </p:txBody>
      </p:sp>
      <p:sp>
        <p:nvSpPr>
          <p:cNvPr id="380" name="Shape 38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3. During this process, the affected communities must be given enough time and information to be able to give or withhold their consent, free of coercion or manipulation, at various stages of the process. </a:t>
            </a:r>
          </a:p>
        </p:txBody>
      </p:sp>
      <p:sp>
        <p:nvSpPr>
          <p:cNvPr id="381" name="Shape 381"/>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82" name="Shape 38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Right to FPIC in the FSC system - 4</a:t>
            </a:r>
          </a:p>
        </p:txBody>
      </p:sp>
      <p:sp>
        <p:nvSpPr>
          <p:cNvPr id="388" name="Shape 38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4. This process entails, among others, culturally-appropriate communication, agreeing on inclusive decision models, capacity building, participatory mapping and participatory impact assessments and fair negotiations.</a:t>
            </a:r>
          </a:p>
        </p:txBody>
      </p:sp>
      <p:sp>
        <p:nvSpPr>
          <p:cNvPr id="389" name="Shape 389"/>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90" name="Shape 3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Right to FPIC in the FSC system - 5</a:t>
            </a:r>
          </a:p>
        </p:txBody>
      </p:sp>
      <p:sp>
        <p:nvSpPr>
          <p:cNvPr id="396" name="Shape 39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5. This process may result in a negotiated consent agreement on the proposed forestry operation, or the affected communities may decide to withhold their approval indefinitely, or until certain conditions are met. </a:t>
            </a:r>
          </a:p>
        </p:txBody>
      </p:sp>
      <p:sp>
        <p:nvSpPr>
          <p:cNvPr id="397" name="Shape 397"/>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398" name="Shape 39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body" idx="1"/>
          </p:nvPr>
        </p:nvSpPr>
        <p:spPr>
          <a:xfrm>
            <a:off x="457200" y="5662087"/>
            <a:ext cx="8229600" cy="905699"/>
          </a:xfrm>
          <a:prstGeom prst="rect">
            <a:avLst/>
          </a:prstGeom>
        </p:spPr>
        <p:txBody>
          <a:bodyPr lIns="91425" tIns="91425" rIns="91425" bIns="91425" anchor="t" anchorCtr="0">
            <a:noAutofit/>
          </a:bodyPr>
          <a:lstStyle/>
          <a:p>
            <a:pPr>
              <a:spcBef>
                <a:spcPts val="0"/>
              </a:spcBef>
              <a:buNone/>
            </a:pPr>
            <a:r>
              <a:rPr lang="en-US"/>
              <a:t>What’s the point? See The Vision Of PIPC</a:t>
            </a:r>
          </a:p>
        </p:txBody>
      </p:sp>
      <p:pic>
        <p:nvPicPr>
          <p:cNvPr id="404" name="Shape 404"/>
          <p:cNvPicPr preferRelativeResize="0"/>
          <p:nvPr/>
        </p:nvPicPr>
        <p:blipFill>
          <a:blip r:embed="rId3">
            <a:alphaModFix/>
          </a:blip>
          <a:stretch>
            <a:fillRect/>
          </a:stretch>
        </p:blipFill>
        <p:spPr>
          <a:xfrm>
            <a:off x="2552700" y="381000"/>
            <a:ext cx="3352800" cy="5060825"/>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457200" y="274637"/>
            <a:ext cx="8229600" cy="461328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7. Annex: FSC’s governance structure</a:t>
            </a:r>
          </a:p>
        </p:txBody>
      </p:sp>
      <p:sp>
        <p:nvSpPr>
          <p:cNvPr id="411" name="Shape 411"/>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412" name="Shape 41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FSC’s governance structure</a:t>
            </a:r>
          </a:p>
        </p:txBody>
      </p:sp>
      <p:sp>
        <p:nvSpPr>
          <p:cNvPr id="419" name="Shape 41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Three chamber governance structure:</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Global North — Social, Economic and Environmental Chambers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Global South — Social, Economic and Environmental Chambers</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National Offices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Annual membership fees of FSC members are paid to their National Offices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Canada has a fourth chamber: Aboriginal Chamber</a:t>
            </a:r>
          </a:p>
        </p:txBody>
      </p:sp>
      <p:sp>
        <p:nvSpPr>
          <p:cNvPr id="420" name="Shape 420"/>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421" name="Shape 4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7"/>
            <a:ext cx="8229600" cy="176520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2. Two major categories of FSC certification</a:t>
            </a:r>
          </a:p>
        </p:txBody>
      </p:sp>
      <p:sp>
        <p:nvSpPr>
          <p:cNvPr id="145" name="Shape 145"/>
          <p:cNvSpPr txBox="1">
            <a:spLocks noGrp="1"/>
          </p:cNvSpPr>
          <p:nvPr>
            <p:ph type="body" idx="1"/>
          </p:nvPr>
        </p:nvSpPr>
        <p:spPr>
          <a:xfrm>
            <a:off x="134675" y="2195498"/>
            <a:ext cx="9009299" cy="5030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Certification of the quality of forest management in defined areas, such as government-issued concessions or ‘forest tenures’; </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Verification that 5 categories of high-risk timber do not enter market chain = FSC controlled wood.  </a:t>
            </a:r>
          </a:p>
          <a:p>
            <a:pPr marL="342900" marR="0" lvl="0" indent="-342900" algn="l" rtl="0">
              <a:lnSpc>
                <a:spcPct val="90000"/>
              </a:lnSpc>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In addition, FSC offers verification that there is a formal unbroken chain of custody of forest products – such as timber.  This chain goes from the initial producer’s first point-of-sale onwards. </a:t>
            </a:r>
          </a:p>
        </p:txBody>
      </p:sp>
      <p:sp>
        <p:nvSpPr>
          <p:cNvPr id="146" name="Shape 146"/>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147" name="Shape 14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Shape 42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FSC’s governance – International Centre in Bonn, Germany</a:t>
            </a:r>
          </a:p>
        </p:txBody>
      </p:sp>
      <p:sp>
        <p:nvSpPr>
          <p:cNvPr id="427" name="Shape 42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Director General oversees the work of a number of Units: Legal, Policy and Standards, Quality Assurance, Smallholders, Social, Trademark, etc.</a:t>
            </a:r>
          </a:p>
          <a:p>
            <a:pPr marL="342900" marR="0" lvl="0" indent="-342900" algn="l" rtl="0">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International Board of Directors has oversight of International Centre, sets policy and direction</a:t>
            </a:r>
          </a:p>
          <a:p>
            <a:pPr marL="742950" marR="0" lvl="1" indent="-285750" algn="l" rtl="0">
              <a:spcBef>
                <a:spcPts val="520"/>
              </a:spcBef>
              <a:buClr>
                <a:schemeClr val="dk1"/>
              </a:buClr>
              <a:buSzPct val="100000"/>
              <a:buFont typeface="Arial"/>
              <a:buChar char="–"/>
            </a:pPr>
            <a:r>
              <a:rPr lang="en-US" sz="2600" b="0" i="0" u="none" strike="noStrike" cap="none" baseline="0">
                <a:solidFill>
                  <a:schemeClr val="dk1"/>
                </a:solidFill>
                <a:latin typeface="Calibri"/>
                <a:ea typeface="Calibri"/>
                <a:cs typeface="Calibri"/>
                <a:sym typeface="Calibri"/>
              </a:rPr>
              <a:t>Board comprised of 12 Members (equal weight to global North and South and to three chambers)</a:t>
            </a:r>
          </a:p>
          <a:p>
            <a:pPr marL="342900" marR="0" lvl="0" indent="-342900" algn="l" rtl="0">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General Assembly held every three years, the first in 1996 and the latest in 2014</a:t>
            </a:r>
          </a:p>
        </p:txBody>
      </p:sp>
      <p:sp>
        <p:nvSpPr>
          <p:cNvPr id="428" name="Shape 428"/>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429" name="Shape 4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Shape 43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Evolution of FSC’s Standard</a:t>
            </a:r>
          </a:p>
        </p:txBody>
      </p:sp>
      <p:sp>
        <p:nvSpPr>
          <p:cNvPr id="435" name="Shape 435"/>
          <p:cNvSpPr txBox="1">
            <a:spLocks noGrp="1"/>
          </p:cNvSpPr>
          <p:nvPr>
            <p:ph type="body" idx="1"/>
          </p:nvPr>
        </p:nvSpPr>
        <p:spPr>
          <a:xfrm>
            <a:off x="238151" y="1600200"/>
            <a:ext cx="8692505"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1994 – Principles &amp; Criteria with 9 Principles, </a:t>
            </a:r>
          </a:p>
          <a:p>
            <a:pPr marL="342900" marR="0" lvl="0" indent="-342900" algn="l" rtl="0">
              <a:lnSpc>
                <a:spcPct val="9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1996 – Principle 10 on plantations </a:t>
            </a:r>
          </a:p>
          <a:p>
            <a:pPr marL="342900" marR="0" lvl="0" indent="-342900" algn="l" rtl="0">
              <a:lnSpc>
                <a:spcPct val="9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1999 – Principle 9 re-worked for high conservation value forests (HCVFs)</a:t>
            </a:r>
          </a:p>
          <a:p>
            <a:pPr marL="342900" marR="0" lvl="0" indent="-342900" algn="l" rtl="0">
              <a:lnSpc>
                <a:spcPct val="9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From 1996 – FSC’s International Centre prepares numerous subsidiary and process standards, guidance, </a:t>
            </a:r>
            <a:r>
              <a:rPr lang="en-US" sz="2950" b="0" i="0" u="none" strike="noStrike" cap="none" baseline="0">
                <a:solidFill>
                  <a:srgbClr val="000000"/>
                </a:solidFill>
                <a:latin typeface="Calibri"/>
                <a:ea typeface="Calibri"/>
                <a:cs typeface="Calibri"/>
                <a:sym typeface="Calibri"/>
              </a:rPr>
              <a:t>policies, discussion papers, clarifying advice notes, etc.  Not always harmonized, not always well communicated to the wide range of stakeholders </a:t>
            </a:r>
          </a:p>
        </p:txBody>
      </p:sp>
      <p:sp>
        <p:nvSpPr>
          <p:cNvPr id="436" name="Shape 43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437" name="Shape 437"/>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Major revision of FSC P&amp;C</a:t>
            </a:r>
            <a:br>
              <a:rPr lang="en-US" sz="3950" b="1" i="0" u="none" strike="noStrike" cap="none" baseline="0">
                <a:solidFill>
                  <a:schemeClr val="dk1"/>
                </a:solidFill>
                <a:latin typeface="Calibri"/>
                <a:ea typeface="Calibri"/>
                <a:cs typeface="Calibri"/>
                <a:sym typeface="Calibri"/>
              </a:rPr>
            </a:br>
            <a:r>
              <a:rPr lang="en-US" sz="3950" b="1" i="0" u="none" strike="noStrike" cap="none" baseline="0">
                <a:solidFill>
                  <a:schemeClr val="dk1"/>
                </a:solidFill>
                <a:latin typeface="Calibri"/>
                <a:ea typeface="Calibri"/>
                <a:cs typeface="Calibri"/>
                <a:sym typeface="Calibri"/>
              </a:rPr>
              <a:t>(2007-2011, mainly 2009-2011)</a:t>
            </a:r>
          </a:p>
        </p:txBody>
      </p:sp>
      <p:sp>
        <p:nvSpPr>
          <p:cNvPr id="443" name="Shape 44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4 major public and many interim drafts </a:t>
            </a: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2 Social Chamber meetings </a:t>
            </a: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1 Smallholder meeting, 1 meeting of National Offices</a:t>
            </a: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2 technical workshops</a:t>
            </a: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Detailed written responses given to all the written comments on the public drafts 2-4, in total over 2000 pages of comment and response, involving about ¼ of FSC membership  </a:t>
            </a:r>
          </a:p>
          <a:p>
            <a:pPr marL="342900" marR="0" lvl="0" indent="-342900" algn="l" rtl="0">
              <a:lnSpc>
                <a:spcPct val="80000"/>
              </a:lnSpc>
              <a:spcBef>
                <a:spcPts val="590"/>
              </a:spcBef>
              <a:buClr>
                <a:schemeClr val="dk1"/>
              </a:buClr>
              <a:buSzPct val="98333"/>
              <a:buFont typeface="Arial"/>
              <a:buChar char="•"/>
            </a:pPr>
            <a:r>
              <a:rPr lang="en-US" sz="2950" b="0" i="0" u="none" strike="noStrike" cap="none" baseline="0">
                <a:solidFill>
                  <a:schemeClr val="dk1"/>
                </a:solidFill>
                <a:latin typeface="Calibri"/>
                <a:ea typeface="Calibri"/>
                <a:cs typeface="Calibri"/>
                <a:sym typeface="Calibri"/>
              </a:rPr>
              <a:t>12 thematic briefing papers and 46 FAQs , </a:t>
            </a:r>
            <a:r>
              <a:rPr lang="en-US" sz="2950" b="0" i="0" u="none" strike="noStrike" cap="none" baseline="0">
                <a:solidFill>
                  <a:srgbClr val="FF0000"/>
                </a:solidFill>
                <a:latin typeface="Calibri"/>
                <a:ea typeface="Calibri"/>
                <a:cs typeface="Calibri"/>
                <a:sym typeface="Calibri"/>
              </a:rPr>
              <a:t>AND</a:t>
            </a:r>
          </a:p>
        </p:txBody>
      </p:sp>
      <p:sp>
        <p:nvSpPr>
          <p:cNvPr id="444" name="Shape 4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445" name="Shape 445"/>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Indigenous Peoples’ inputs into FSC Standard Revision Process</a:t>
            </a:r>
          </a:p>
        </p:txBody>
      </p:sp>
      <p:sp>
        <p:nvSpPr>
          <p:cNvPr id="451" name="Shape 451"/>
          <p:cNvSpPr txBox="1">
            <a:spLocks noGrp="1"/>
          </p:cNvSpPr>
          <p:nvPr>
            <p:ph type="body" idx="1"/>
          </p:nvPr>
        </p:nvSpPr>
        <p:spPr>
          <a:xfrm>
            <a:off x="457200" y="2005384"/>
            <a:ext cx="8229600" cy="4120777"/>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2009: FSC convened 5 meetings of Indigenous Peoples (IP) representing Europe, North and South America, Africa and Asia</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&gt; 35 IP representatives from 27 countries participated</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452" name="Shape 4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453" name="Shape 453"/>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Current status of FSC Standard Revision</a:t>
            </a:r>
          </a:p>
        </p:txBody>
      </p:sp>
      <p:sp>
        <p:nvSpPr>
          <p:cNvPr id="459" name="Shape 45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Revised Principles &amp; Criteria approved by vote of the FSC membership in February 2012</a:t>
            </a:r>
          </a:p>
          <a:p>
            <a:pPr marL="342900" marR="0" lvl="0" indent="-342900" algn="l" rtl="0">
              <a:spcBef>
                <a:spcPts val="64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Development of International Global Indicators (IGIs) almost complete</a:t>
            </a:r>
          </a:p>
          <a:p>
            <a:pPr marL="342900" marR="0" lvl="0" indent="-342900" algn="l" rtl="0">
              <a:spcBef>
                <a:spcPts val="64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2-year period for adaptation / transition of national and regional standards to the revised global Principles &amp; Criteria and IGIs</a:t>
            </a:r>
          </a:p>
        </p:txBody>
      </p:sp>
      <p:sp>
        <p:nvSpPr>
          <p:cNvPr id="460" name="Shape 4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461" name="Shape 461"/>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Shape 46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Standard Revision Process – on-going</a:t>
            </a:r>
          </a:p>
        </p:txBody>
      </p:sp>
      <p:sp>
        <p:nvSpPr>
          <p:cNvPr id="467" name="Shape 46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National and regional </a:t>
            </a:r>
            <a:r>
              <a:rPr lang="en-US" sz="3200" b="0" i="0" u="none" strike="noStrike" cap="none" baseline="0">
                <a:solidFill>
                  <a:srgbClr val="000000"/>
                </a:solidFill>
                <a:latin typeface="Calibri"/>
                <a:ea typeface="Calibri"/>
                <a:cs typeface="Calibri"/>
                <a:sym typeface="Calibri"/>
              </a:rPr>
              <a:t>level Forest Stewardship Standards (FSS) should be entirely compatible with the global Principles &amp; Criteria</a:t>
            </a:r>
          </a:p>
          <a:p>
            <a:pPr marL="342900" marR="0" lvl="0" indent="-342900" algn="l" rtl="0">
              <a:lnSpc>
                <a:spcPct val="90000"/>
              </a:lnSpc>
              <a:spcBef>
                <a:spcPts val="64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can add locality- or situation-specific Criteria or Indicators but cannot change or omit any Principle or Criterion</a:t>
            </a:r>
          </a:p>
          <a:p>
            <a:pPr marL="342900" marR="0" lvl="0" indent="-139700" algn="l" rtl="0">
              <a:lnSpc>
                <a:spcPct val="90000"/>
              </a:lnSpc>
              <a:spcBef>
                <a:spcPts val="640"/>
              </a:spcBef>
              <a:buClr>
                <a:schemeClr val="dk1"/>
              </a:buClr>
              <a:buFont typeface="Arial"/>
              <a:buNone/>
            </a:pPr>
            <a:endParaRPr sz="3200" b="0" i="0" u="none" strike="noStrike" cap="none" baseline="0">
              <a:solidFill>
                <a:srgbClr val="000000"/>
              </a:solidFill>
              <a:latin typeface="Calibri"/>
              <a:ea typeface="Calibri"/>
              <a:cs typeface="Calibri"/>
              <a:sym typeface="Calibri"/>
            </a:endParaRPr>
          </a:p>
          <a:p>
            <a:pPr marL="742950" marR="0" lvl="1" indent="-285750" algn="l" rtl="0">
              <a:lnSpc>
                <a:spcPct val="90000"/>
              </a:lnSpc>
              <a:spcBef>
                <a:spcPts val="560"/>
              </a:spcBef>
              <a:buClr>
                <a:srgbClr val="000000"/>
              </a:buClr>
              <a:buSzPct val="100000"/>
              <a:buFont typeface="Arial"/>
              <a:buChar char="–"/>
            </a:pPr>
            <a:r>
              <a:rPr lang="en-US" sz="2800" b="0" i="0" u="none" strike="noStrike" cap="none" baseline="0">
                <a:solidFill>
                  <a:srgbClr val="000000"/>
                </a:solidFill>
                <a:latin typeface="Calibri"/>
                <a:ea typeface="Calibri"/>
                <a:cs typeface="Calibri"/>
                <a:sym typeface="Calibri"/>
              </a:rPr>
              <a:t>Free, Prior and Informed Consent (FPIC) is embedded in all FSC documents </a:t>
            </a:r>
          </a:p>
        </p:txBody>
      </p:sp>
      <p:sp>
        <p:nvSpPr>
          <p:cNvPr id="468" name="Shape 46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469" name="Shape 469"/>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txBox="1">
            <a:spLocks noGrp="1"/>
          </p:cNvSpPr>
          <p:nvPr>
            <p:ph type="title"/>
          </p:nvPr>
        </p:nvSpPr>
        <p:spPr>
          <a:xfrm>
            <a:off x="457200" y="274637"/>
            <a:ext cx="8229600" cy="205385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FSC forest management planning requirements can exceed national/provincial law </a:t>
            </a:r>
          </a:p>
        </p:txBody>
      </p:sp>
      <p:sp>
        <p:nvSpPr>
          <p:cNvPr id="475" name="Shape 475"/>
          <p:cNvSpPr txBox="1">
            <a:spLocks noGrp="1"/>
          </p:cNvSpPr>
          <p:nvPr>
            <p:ph type="body" idx="1"/>
          </p:nvPr>
        </p:nvSpPr>
        <p:spPr>
          <a:xfrm>
            <a:off x="0" y="2523901"/>
            <a:ext cx="8985265" cy="4525963"/>
          </a:xfrm>
          <a:prstGeom prst="rect">
            <a:avLst/>
          </a:prstGeom>
          <a:noFill/>
          <a:ln>
            <a:noFill/>
          </a:ln>
        </p:spPr>
        <p:txBody>
          <a:bodyPr lIns="91425" tIns="45700" rIns="91425" bIns="45700" anchor="t" anchorCtr="0">
            <a:noAutofit/>
          </a:bodyPr>
          <a:lstStyle/>
          <a:p>
            <a:pPr marL="342900" marR="0" lvl="0" indent="-342900" algn="l" rtl="0">
              <a:spcBef>
                <a:spcPts val="0"/>
              </a:spcBef>
              <a:buClr>
                <a:srgbClr val="000000"/>
              </a:buClr>
              <a:buSzPct val="100000"/>
              <a:buFont typeface="Arial"/>
              <a:buChar char="•"/>
            </a:pPr>
            <a:r>
              <a:rPr lang="en-US" sz="3200" b="0" i="0" u="none" strike="noStrike" cap="none" baseline="0">
                <a:solidFill>
                  <a:srgbClr val="000000"/>
                </a:solidFill>
                <a:latin typeface="Calibri"/>
                <a:ea typeface="Calibri"/>
                <a:cs typeface="Calibri"/>
                <a:sym typeface="Calibri"/>
              </a:rPr>
              <a:t>‘For example</a:t>
            </a:r>
            <a:r>
              <a:rPr lang="en-US" sz="3200" b="0" i="0" u="none" strike="noStrike" cap="none" baseline="0">
                <a:solidFill>
                  <a:schemeClr val="dk1"/>
                </a:solidFill>
                <a:latin typeface="Calibri"/>
                <a:ea typeface="Calibri"/>
                <a:cs typeface="Calibri"/>
                <a:sym typeface="Calibri"/>
              </a:rPr>
              <a:t>, the planning required in Criterion 7.2 may go beyond what is required by national or local law but is, nevertheless, a requirement for compliance with the FSC Principles and Criteria’ (Explanatory note 6 to the Scope section in the Preamble to the revised P&amp;C)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476" name="Shape 476"/>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477" name="Shape 4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Shape 482"/>
          <p:cNvSpPr txBox="1">
            <a:spLocks noGrp="1"/>
          </p:cNvSpPr>
          <p:nvPr>
            <p:ph type="title"/>
          </p:nvPr>
        </p:nvSpPr>
        <p:spPr>
          <a:xfrm>
            <a:off x="457200" y="274637"/>
            <a:ext cx="8229600" cy="131211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Compliance with ‘Laws’ in FSC system </a:t>
            </a:r>
          </a:p>
        </p:txBody>
      </p:sp>
      <p:sp>
        <p:nvSpPr>
          <p:cNvPr id="483" name="Shape 483"/>
          <p:cNvSpPr txBox="1">
            <a:spLocks noGrp="1"/>
          </p:cNvSpPr>
          <p:nvPr>
            <p:ph type="body" idx="1"/>
          </p:nvPr>
        </p:nvSpPr>
        <p:spPr>
          <a:xfrm>
            <a:off x="121022" y="2003611"/>
            <a:ext cx="8864243" cy="5046252"/>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‘Laws. ‘Complementing other initiatives’ in the context of laws means that the Principles and Criteria require compliance with national laws and ratified international conventions and agreements according to Principle 1, but may lay down provisions in Principles 2 to 10 that are more stringent than those in laws and regulations (Explanatory note 6 to the Scope section in the Preamble to the revised P&amp;C)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484" name="Shape 484"/>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485" name="Shape 48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Shape 490"/>
          <p:cNvSpPr txBox="1">
            <a:spLocks noGrp="1"/>
          </p:cNvSpPr>
          <p:nvPr>
            <p:ph type="title"/>
          </p:nvPr>
        </p:nvSpPr>
        <p:spPr>
          <a:xfrm>
            <a:off x="457200" y="274637"/>
            <a:ext cx="8229600" cy="205385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FSC is separate from national law</a:t>
            </a:r>
          </a:p>
        </p:txBody>
      </p:sp>
      <p:sp>
        <p:nvSpPr>
          <p:cNvPr id="491" name="Shape 491"/>
          <p:cNvSpPr txBox="1">
            <a:spLocks noGrp="1"/>
          </p:cNvSpPr>
          <p:nvPr>
            <p:ph type="body" idx="1"/>
          </p:nvPr>
        </p:nvSpPr>
        <p:spPr>
          <a:xfrm>
            <a:off x="0" y="2043953"/>
            <a:ext cx="8985265" cy="5005911"/>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Where the legal provisions of a country meet or exceed the requirements of the Principles and Criteria, then compliance with these legal provisions is considered sufficient for compliance with the Principles and Criteria, provided that compliance has been evaluated by conformity assessment bodies (Explanatory note 6 to the Scope section in the Preamble to the revised P&amp;C) .</a:t>
            </a:r>
          </a:p>
        </p:txBody>
      </p:sp>
      <p:sp>
        <p:nvSpPr>
          <p:cNvPr id="492" name="Shape 492"/>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493" name="Shape 49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Shape 498"/>
          <p:cNvSpPr txBox="1">
            <a:spLocks noGrp="1"/>
          </p:cNvSpPr>
          <p:nvPr>
            <p:ph type="title"/>
          </p:nvPr>
        </p:nvSpPr>
        <p:spPr>
          <a:xfrm>
            <a:off x="269365" y="274637"/>
            <a:ext cx="8417434" cy="228478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Certificate holders have to meet FSC requirements</a:t>
            </a:r>
          </a:p>
        </p:txBody>
      </p:sp>
      <p:sp>
        <p:nvSpPr>
          <p:cNvPr id="499" name="Shape 499"/>
          <p:cNvSpPr txBox="1">
            <a:spLocks noGrp="1"/>
          </p:cNvSpPr>
          <p:nvPr>
            <p:ph type="body" idx="1"/>
          </p:nvPr>
        </p:nvSpPr>
        <p:spPr>
          <a:xfrm>
            <a:off x="0" y="2662518"/>
            <a:ext cx="8985265" cy="496466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Where the legal provisions of a country do not meet or exceed the requirements of the Principles and Criteria, then following these legal provisions alone will not be considered sufficient for compliance (Explanatory note 6 to the Scope section in the Preamble to the revised P&amp;C)  </a:t>
            </a:r>
          </a:p>
        </p:txBody>
      </p:sp>
      <p:sp>
        <p:nvSpPr>
          <p:cNvPr id="500" name="Shape 500"/>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501" name="Shape 50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Scope of FSC certification</a:t>
            </a:r>
          </a:p>
        </p:txBody>
      </p:sp>
      <p:sp>
        <p:nvSpPr>
          <p:cNvPr id="153" name="Shape 153"/>
          <p:cNvSpPr txBox="1">
            <a:spLocks noGrp="1"/>
          </p:cNvSpPr>
          <p:nvPr>
            <p:ph type="body" idx="1"/>
          </p:nvPr>
        </p:nvSpPr>
        <p:spPr>
          <a:xfrm>
            <a:off x="0" y="1600200"/>
            <a:ext cx="8686800" cy="5121275"/>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1" i="0" u="none" strike="noStrike" cap="none" baseline="0">
                <a:solidFill>
                  <a:schemeClr val="dk1"/>
                </a:solidFill>
                <a:latin typeface="Calibri"/>
                <a:ea typeface="Calibri"/>
                <a:cs typeface="Calibri"/>
                <a:sym typeface="Calibri"/>
              </a:rPr>
              <a:t>Globally:</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183 million hectares of FSC-certified forests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1,296 Forest Management/Chain of Custody certificates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28,470 Chain of Custody certificates</a:t>
            </a:r>
          </a:p>
          <a:p>
            <a:pPr marL="342900" marR="0" lvl="0" indent="-342900" algn="l" rtl="0">
              <a:spcBef>
                <a:spcPts val="640"/>
              </a:spcBef>
              <a:buClr>
                <a:schemeClr val="dk1"/>
              </a:buClr>
              <a:buSzPct val="100000"/>
              <a:buFont typeface="Arial"/>
              <a:buChar char="•"/>
            </a:pPr>
            <a:r>
              <a:rPr lang="en-US" sz="3200" b="1" i="0" u="none" strike="noStrike" cap="none" baseline="0">
                <a:solidFill>
                  <a:schemeClr val="dk1"/>
                </a:solidFill>
                <a:latin typeface="Calibri"/>
                <a:ea typeface="Calibri"/>
                <a:cs typeface="Calibri"/>
                <a:sym typeface="Calibri"/>
              </a:rPr>
              <a:t>Canada:</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55 million hectares (one-third) of FSC-certified forests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76 Forest Management certificates</a:t>
            </a:r>
          </a:p>
          <a:p>
            <a:pPr marL="742950" marR="0" lvl="1" indent="-285750" algn="l" rtl="0">
              <a:spcBef>
                <a:spcPts val="560"/>
              </a:spcBef>
              <a:buClr>
                <a:schemeClr val="dk1"/>
              </a:buClr>
              <a:buSzPct val="100000"/>
              <a:buFont typeface="Arial"/>
              <a:buChar char="–"/>
            </a:pPr>
            <a:r>
              <a:rPr lang="en-US" sz="2800" b="0" i="0" u="none" strike="noStrike" cap="none" baseline="0">
                <a:solidFill>
                  <a:schemeClr val="dk1"/>
                </a:solidFill>
                <a:latin typeface="Calibri"/>
                <a:ea typeface="Calibri"/>
                <a:cs typeface="Calibri"/>
                <a:sym typeface="Calibri"/>
              </a:rPr>
              <a:t>897 Chain of Custody certificates</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154" name="Shape 15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
        <p:nvSpPr>
          <p:cNvPr id="155" name="Shape 155"/>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349714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3. Stakeholder engagement in certification of forest management</a:t>
            </a:r>
          </a:p>
        </p:txBody>
      </p:sp>
      <p:sp>
        <p:nvSpPr>
          <p:cNvPr id="161" name="Shape 161"/>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162" name="Shape 16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457200" y="5662087"/>
            <a:ext cx="8229600" cy="905699"/>
          </a:xfrm>
          <a:prstGeom prst="rect">
            <a:avLst/>
          </a:prstGeom>
        </p:spPr>
        <p:txBody>
          <a:bodyPr lIns="91425" tIns="91425" rIns="91425" bIns="91425" anchor="t" anchorCtr="0">
            <a:noAutofit/>
          </a:bodyPr>
          <a:lstStyle/>
          <a:p>
            <a:pPr>
              <a:spcBef>
                <a:spcPts val="0"/>
              </a:spcBef>
              <a:buNone/>
            </a:pPr>
            <a:r>
              <a:rPr lang="en-US"/>
              <a:t>Haida Gwaii</a:t>
            </a:r>
          </a:p>
        </p:txBody>
      </p:sp>
      <p:pic>
        <p:nvPicPr>
          <p:cNvPr id="168" name="Shape 168"/>
          <p:cNvPicPr preferRelativeResize="0"/>
          <p:nvPr/>
        </p:nvPicPr>
        <p:blipFill>
          <a:blip r:embed="rId3">
            <a:alphaModFix/>
          </a:blip>
          <a:stretch>
            <a:fillRect/>
          </a:stretch>
        </p:blipFill>
        <p:spPr>
          <a:xfrm rot="124216">
            <a:off x="1524000" y="1409699"/>
            <a:ext cx="6096000" cy="40386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534277"/>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Stakeholder engagement in FSC forest management certification processes</a:t>
            </a:r>
          </a:p>
        </p:txBody>
      </p:sp>
      <p:sp>
        <p:nvSpPr>
          <p:cNvPr id="175" name="Shape 175"/>
          <p:cNvSpPr txBox="1">
            <a:spLocks noGrp="1"/>
          </p:cNvSpPr>
          <p:nvPr>
            <p:ph type="body" idx="1"/>
          </p:nvPr>
        </p:nvSpPr>
        <p:spPr>
          <a:xfrm>
            <a:off x="457200" y="2198478"/>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Applicants and holders of FSC forest management certificates have to identify ‘affected’ and ‘interested’ stakeholders in the course of FSC assessments for good forest management.  </a:t>
            </a:r>
          </a:p>
          <a:p>
            <a:pPr marL="342900" marR="0" lvl="0" indent="-342900" algn="l" rtl="0">
              <a:spcBef>
                <a:spcPts val="640"/>
              </a:spcBef>
              <a:buClr>
                <a:schemeClr val="dk1"/>
              </a:buClr>
              <a:buSzPct val="100000"/>
              <a:buFont typeface="Arial"/>
              <a:buChar char="•"/>
            </a:pPr>
            <a:r>
              <a:rPr lang="en-US" sz="3200" b="0" i="0" u="none" strike="noStrike" cap="none" baseline="0">
                <a:solidFill>
                  <a:schemeClr val="dk1"/>
                </a:solidFill>
                <a:latin typeface="Calibri"/>
                <a:ea typeface="Calibri"/>
                <a:cs typeface="Calibri"/>
                <a:sym typeface="Calibri"/>
              </a:rPr>
              <a:t>The identifications must be confirmed by accredited Conformity Assessment Bodies (e.g. Rainforest Alliance) </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176" name="Shape 176"/>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177" name="Shape 1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1" indent="0" algn="ctr" rtl="0">
              <a:spcBef>
                <a:spcPts val="0"/>
              </a:spcBef>
              <a:buSzPct val="25000"/>
              <a:buNone/>
            </a:pPr>
            <a:r>
              <a:rPr lang="en-US" sz="4850" b="1" i="0" u="none" strike="noStrike" cap="none" baseline="0"/>
              <a:t>‘Affected stakeholders’</a:t>
            </a:r>
            <a:br>
              <a:rPr lang="en-US" sz="4850" b="1" i="0" u="none" strike="noStrike" cap="none" baseline="0"/>
            </a:br>
            <a:endParaRPr lang="en-US" sz="4850" b="1" i="0" u="none" strike="noStrike" cap="none" baseline="0"/>
          </a:p>
        </p:txBody>
      </p:sp>
      <p:sp>
        <p:nvSpPr>
          <p:cNvPr id="183" name="Shape 183"/>
          <p:cNvSpPr txBox="1">
            <a:spLocks noGrp="1"/>
          </p:cNvSpPr>
          <p:nvPr>
            <p:ph type="body" idx="1"/>
          </p:nvPr>
        </p:nvSpPr>
        <p:spPr>
          <a:xfrm>
            <a:off x="457200" y="1600200"/>
            <a:ext cx="8305799" cy="51816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100000"/>
              <a:buFont typeface="Arial"/>
              <a:buChar char="•"/>
            </a:pPr>
            <a:r>
              <a:rPr lang="en-US" sz="2700" b="0" i="0" u="none" strike="noStrike" cap="none" baseline="0">
                <a:solidFill>
                  <a:schemeClr val="dk1"/>
                </a:solidFill>
                <a:latin typeface="Calibri"/>
                <a:ea typeface="Calibri"/>
                <a:cs typeface="Calibri"/>
                <a:sym typeface="Calibri"/>
              </a:rPr>
              <a:t>Any person, group of persons or entity that is or is likely to be directly impacted by activities that take place in the area(s) where (s)he/they live or depend on for </a:t>
            </a:r>
            <a:r>
              <a:rPr lang="en-US" sz="2700" b="0" i="0" u="none" strike="noStrike" cap="none" baseline="0">
                <a:solidFill>
                  <a:srgbClr val="000000"/>
                </a:solidFill>
                <a:latin typeface="Calibri"/>
                <a:ea typeface="Calibri"/>
                <a:cs typeface="Calibri"/>
                <a:sym typeface="Calibri"/>
              </a:rPr>
              <a:t>subsistence.</a:t>
            </a:r>
          </a:p>
          <a:p>
            <a:pPr marL="342900" marR="0" lvl="0" indent="-342900" algn="l" rtl="0">
              <a:lnSpc>
                <a:spcPct val="80000"/>
              </a:lnSpc>
              <a:spcBef>
                <a:spcPts val="540"/>
              </a:spcBef>
              <a:buClr>
                <a:srgbClr val="000000"/>
              </a:buClr>
              <a:buSzPct val="100000"/>
              <a:buFont typeface="Arial"/>
              <a:buChar char="•"/>
            </a:pPr>
            <a:r>
              <a:rPr lang="en-US" sz="2700" b="0" i="0" u="none" strike="noStrike" cap="none" baseline="0">
                <a:solidFill>
                  <a:srgbClr val="000000"/>
                </a:solidFill>
                <a:latin typeface="Calibri"/>
                <a:ea typeface="Calibri"/>
                <a:cs typeface="Calibri"/>
                <a:sym typeface="Calibri"/>
              </a:rPr>
              <a:t>Examples:</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Indigenous Peoples</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Traditional Peoples</a:t>
            </a:r>
            <a:r>
              <a:rPr lang="en-US"/>
              <a:t>, </a:t>
            </a:r>
            <a:r>
              <a:rPr lang="en-US" sz="2400" b="0" i="0" u="none" strike="noStrike" cap="none" baseline="0">
                <a:solidFill>
                  <a:srgbClr val="000000"/>
                </a:solidFill>
                <a:latin typeface="Calibri"/>
                <a:ea typeface="Calibri"/>
                <a:cs typeface="Calibri"/>
                <a:sym typeface="Calibri"/>
              </a:rPr>
              <a:t>Forest dwellers, local communities</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Workers </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Local processors</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Local businesses</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Tenure and use rights holders, including landowners</a:t>
            </a:r>
          </a:p>
          <a:p>
            <a:pPr marL="742950" marR="0" lvl="1" indent="-285750" algn="l" rtl="0">
              <a:lnSpc>
                <a:spcPct val="80000"/>
              </a:lnSpc>
              <a:spcBef>
                <a:spcPts val="480"/>
              </a:spcBef>
              <a:buClr>
                <a:srgbClr val="000000"/>
              </a:buClr>
              <a:buSzPct val="100000"/>
              <a:buFont typeface="Arial"/>
              <a:buChar char="–"/>
            </a:pPr>
            <a:r>
              <a:rPr lang="en-US" sz="2400" b="0" i="0" u="none" strike="noStrike" cap="none" baseline="0">
                <a:solidFill>
                  <a:srgbClr val="000000"/>
                </a:solidFill>
                <a:latin typeface="Calibri"/>
                <a:ea typeface="Calibri"/>
                <a:cs typeface="Calibri"/>
                <a:sym typeface="Calibri"/>
              </a:rPr>
              <a:t>Representative NGOs</a:t>
            </a:r>
          </a:p>
        </p:txBody>
      </p:sp>
      <p:sp>
        <p:nvSpPr>
          <p:cNvPr id="184" name="Shape 184"/>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200" b="0" i="0" u="none" strike="noStrike" cap="none" baseline="0">
              <a:solidFill>
                <a:srgbClr val="888888"/>
              </a:solidFill>
              <a:latin typeface="Calibri"/>
              <a:ea typeface="Calibri"/>
              <a:cs typeface="Calibri"/>
              <a:sym typeface="Calibri"/>
            </a:endParaRPr>
          </a:p>
        </p:txBody>
      </p:sp>
      <p:sp>
        <p:nvSpPr>
          <p:cNvPr id="185" name="Shape 18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None/>
            </a:pPr>
            <a:endParaRPr sz="1300">
              <a:solidFill>
                <a:schemeClr val="dk2"/>
              </a:solidFill>
              <a:latin typeface="Georgia"/>
              <a:ea typeface="Georgia"/>
              <a:cs typeface="Georgia"/>
              <a:sym typeface="Georgia"/>
            </a:endParaRPr>
          </a:p>
          <a:p>
            <a:pPr lvl="1" rtl="0">
              <a:spcBef>
                <a:spcPts val="0"/>
              </a:spcBef>
              <a:buNone/>
            </a:pPr>
            <a:endParaRPr sz="1300">
              <a:solidFill>
                <a:schemeClr val="dk2"/>
              </a:solidFill>
              <a:latin typeface="Georgia"/>
              <a:ea typeface="Georgia"/>
              <a:cs typeface="Georgia"/>
              <a:sym typeface="Georgia"/>
            </a:endParaRPr>
          </a:p>
          <a:p>
            <a:pPr lvl="2" rtl="0">
              <a:spcBef>
                <a:spcPts val="0"/>
              </a:spcBef>
              <a:buNone/>
            </a:pPr>
            <a:endParaRPr sz="1300">
              <a:solidFill>
                <a:schemeClr val="dk2"/>
              </a:solidFill>
              <a:latin typeface="Georgia"/>
              <a:ea typeface="Georgia"/>
              <a:cs typeface="Georgia"/>
              <a:sym typeface="Georgia"/>
            </a:endParaRPr>
          </a:p>
          <a:p>
            <a:pPr lvl="3" rtl="0">
              <a:spcBef>
                <a:spcPts val="0"/>
              </a:spcBef>
              <a:buNone/>
            </a:pPr>
            <a:endParaRPr sz="1300">
              <a:solidFill>
                <a:schemeClr val="dk2"/>
              </a:solidFill>
              <a:latin typeface="Georgia"/>
              <a:ea typeface="Georgia"/>
              <a:cs typeface="Georgia"/>
              <a:sym typeface="Georgia"/>
            </a:endParaRPr>
          </a:p>
          <a:p>
            <a:pPr lvl="4" rtl="0">
              <a:spcBef>
                <a:spcPts val="0"/>
              </a:spcBef>
              <a:buNone/>
            </a:pPr>
            <a:endParaRPr sz="1300">
              <a:solidFill>
                <a:schemeClr val="dk2"/>
              </a:solidFill>
              <a:latin typeface="Georgia"/>
              <a:ea typeface="Georgia"/>
              <a:cs typeface="Georgia"/>
              <a:sym typeface="Georgia"/>
            </a:endParaRPr>
          </a:p>
          <a:p>
            <a:pPr lvl="5" rtl="0">
              <a:spcBef>
                <a:spcPts val="0"/>
              </a:spcBef>
              <a:buNone/>
            </a:pPr>
            <a:endParaRPr sz="1300">
              <a:solidFill>
                <a:schemeClr val="dk2"/>
              </a:solidFill>
              <a:latin typeface="Georgia"/>
              <a:ea typeface="Georgia"/>
              <a:cs typeface="Georgia"/>
              <a:sym typeface="Georgia"/>
            </a:endParaRPr>
          </a:p>
          <a:p>
            <a:pPr lvl="6" rtl="0">
              <a:spcBef>
                <a:spcPts val="0"/>
              </a:spcBef>
              <a:buNone/>
            </a:pPr>
            <a:endParaRPr sz="1300">
              <a:solidFill>
                <a:schemeClr val="dk2"/>
              </a:solidFill>
              <a:latin typeface="Georgia"/>
              <a:ea typeface="Georgia"/>
              <a:cs typeface="Georgia"/>
              <a:sym typeface="Georgia"/>
            </a:endParaRPr>
          </a:p>
          <a:p>
            <a:pPr lvl="7" rtl="0">
              <a:spcBef>
                <a:spcPts val="0"/>
              </a:spcBef>
              <a:buNone/>
            </a:pPr>
            <a:endParaRPr sz="1300">
              <a:solidFill>
                <a:schemeClr val="dk2"/>
              </a:solidFill>
              <a:latin typeface="Georgia"/>
              <a:ea typeface="Georgia"/>
              <a:cs typeface="Georgia"/>
              <a:sym typeface="Georgia"/>
            </a:endParaRPr>
          </a:p>
          <a:p>
            <a:pPr lvl="8" rtl="0">
              <a:spcBef>
                <a:spcPts val="0"/>
              </a:spcBef>
              <a:buNone/>
            </a:pPr>
            <a:endParaRPr sz="1300">
              <a:solidFill>
                <a:schemeClr val="dk2"/>
              </a:solidFill>
              <a:latin typeface="Georgia"/>
              <a:ea typeface="Georgia"/>
              <a:cs typeface="Georgia"/>
              <a:sym typeface="Georgia"/>
            </a:endParaRPr>
          </a:p>
        </p:txBody>
      </p:sp>
    </p:spTree>
  </p:cSld>
  <p:clrMapOvr>
    <a:masterClrMapping/>
  </p:clrMapOvr>
  <p:transition spd="slow">
    <p:cut/>
  </p:transition>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2639</Words>
  <Application>Microsoft Office PowerPoint</Application>
  <PresentationFormat>On-screen Show (4:3)</PresentationFormat>
  <Paragraphs>526</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sketched</vt:lpstr>
      <vt:lpstr>Free, Prior and Informed Consent (FPIC) in the FSC system</vt:lpstr>
      <vt:lpstr>Structure of this presentation</vt:lpstr>
      <vt:lpstr>1. What is the Forest Stewardship Council (FSC)</vt:lpstr>
      <vt:lpstr>2. Two major categories of FSC certification</vt:lpstr>
      <vt:lpstr>Scope of FSC certification</vt:lpstr>
      <vt:lpstr>3. Stakeholder engagement in certification of forest management</vt:lpstr>
      <vt:lpstr>PowerPoint Presentation</vt:lpstr>
      <vt:lpstr>Stakeholder engagement in FSC forest management certification processes</vt:lpstr>
      <vt:lpstr>‘Affected stakeholders’ </vt:lpstr>
      <vt:lpstr>‘Interested stakeholders’ </vt:lpstr>
      <vt:lpstr>4. FSC embeds Free, Prior and Informed Consent (FPIC) in some FSC processes/documents </vt:lpstr>
      <vt:lpstr>Free and informed consent have been part of the P&amp;C since FSC began in 1994. </vt:lpstr>
      <vt:lpstr>PowerPoint Presentation</vt:lpstr>
      <vt:lpstr>FSC, the best certification system for First  Nations</vt:lpstr>
      <vt:lpstr>PowerPoint Presentation</vt:lpstr>
      <vt:lpstr>FSC’s Explanatory note on customary rights holders</vt:lpstr>
      <vt:lpstr>FSC explanatory notes – not ‘normative’ </vt:lpstr>
      <vt:lpstr>5. Draft requirements for FPIC in Controlled Wood processes</vt:lpstr>
      <vt:lpstr>The five ‘unacceptable sources’ for FSC Controlled Wood categories are: </vt:lpstr>
      <vt:lpstr>PowerPoint Presentation</vt:lpstr>
      <vt:lpstr>FPIC required for ‘Controlled Wood’</vt:lpstr>
      <vt:lpstr>Requirements for sourcing Controlled Wood</vt:lpstr>
      <vt:lpstr>PowerPoint Presentation</vt:lpstr>
      <vt:lpstr>Requirements for sourcing Controlled Wood</vt:lpstr>
      <vt:lpstr>Note the special relevance for Canada </vt:lpstr>
      <vt:lpstr>Note:</vt:lpstr>
      <vt:lpstr>6. FSC Draft Guidelines on FPIC (2012)</vt:lpstr>
      <vt:lpstr>FSC General Assembly – September 2014</vt:lpstr>
      <vt:lpstr>PIPC at Oaxaca, Mexico</vt:lpstr>
      <vt:lpstr>PIPC: Morogoro, Tanzania</vt:lpstr>
      <vt:lpstr>2014 GA Side meeting on the draft FPIC Guideline:</vt:lpstr>
      <vt:lpstr>Right to FPIC in the FSC system</vt:lpstr>
      <vt:lpstr>Right to FPIC in the FSC system - 2</vt:lpstr>
      <vt:lpstr>Right to FPIC in the FSC system - 3</vt:lpstr>
      <vt:lpstr>Right to FPIC in the FSC system - 4</vt:lpstr>
      <vt:lpstr>Right to FPIC in the FSC system - 5</vt:lpstr>
      <vt:lpstr>PowerPoint Presentation</vt:lpstr>
      <vt:lpstr>7. Annex: FSC’s governance structure</vt:lpstr>
      <vt:lpstr>FSC’s governance structure</vt:lpstr>
      <vt:lpstr>FSC’s governance – International Centre in Bonn, Germany</vt:lpstr>
      <vt:lpstr>Evolution of FSC’s Standard</vt:lpstr>
      <vt:lpstr>Major revision of FSC P&amp;C (2007-2011, mainly 2009-2011)</vt:lpstr>
      <vt:lpstr>Indigenous Peoples’ inputs into FSC Standard Revision Process</vt:lpstr>
      <vt:lpstr>Current status of FSC Standard Revision</vt:lpstr>
      <vt:lpstr>Standard Revision Process – on-going</vt:lpstr>
      <vt:lpstr>FSC forest management planning requirements can exceed national/provincial law </vt:lpstr>
      <vt:lpstr>Compliance with ‘Laws’ in FSC system </vt:lpstr>
      <vt:lpstr>FSC is separate from national law</vt:lpstr>
      <vt:lpstr>Certificate holders have to meet FSC requirements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Prior and Informed Consent (FPIC) in the FSC system</dc:title>
  <cp:lastModifiedBy>User</cp:lastModifiedBy>
  <cp:revision>2</cp:revision>
  <dcterms:modified xsi:type="dcterms:W3CDTF">2014-12-04T14:23:34Z</dcterms:modified>
</cp:coreProperties>
</file>